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409" r:id="rId3"/>
    <p:sldId id="492" r:id="rId4"/>
    <p:sldId id="423" r:id="rId5"/>
    <p:sldId id="424" r:id="rId6"/>
    <p:sldId id="425" r:id="rId7"/>
    <p:sldId id="469" r:id="rId8"/>
    <p:sldId id="448" r:id="rId9"/>
    <p:sldId id="444" r:id="rId10"/>
    <p:sldId id="445" r:id="rId11"/>
    <p:sldId id="446" r:id="rId12"/>
    <p:sldId id="447" r:id="rId13"/>
    <p:sldId id="449" r:id="rId14"/>
    <p:sldId id="410" r:id="rId15"/>
    <p:sldId id="443" r:id="rId16"/>
    <p:sldId id="411" r:id="rId17"/>
    <p:sldId id="412" r:id="rId18"/>
    <p:sldId id="413" r:id="rId19"/>
    <p:sldId id="414" r:id="rId20"/>
    <p:sldId id="415" r:id="rId21"/>
    <p:sldId id="416" r:id="rId22"/>
    <p:sldId id="417" r:id="rId23"/>
    <p:sldId id="418" r:id="rId24"/>
    <p:sldId id="419" r:id="rId25"/>
    <p:sldId id="420" r:id="rId26"/>
    <p:sldId id="493" r:id="rId27"/>
    <p:sldId id="421" r:id="rId28"/>
    <p:sldId id="441" r:id="rId29"/>
    <p:sldId id="44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0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3.xml"/><Relationship Id="rId2" Type="http://schemas.openxmlformats.org/officeDocument/2006/relationships/image" Target="../media/image1.png"/><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4.xml"/><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6.xml"/><Relationship Id="rId2" Type="http://schemas.openxmlformats.org/officeDocument/2006/relationships/image" Target="../media/image18.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9.xml"/><Relationship Id="rId2" Type="http://schemas.openxmlformats.org/officeDocument/2006/relationships/image" Target="../media/image1.png"/><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2.xml"/><Relationship Id="rId2" Type="http://schemas.openxmlformats.org/officeDocument/2006/relationships/image" Target="../media/image1.png"/><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7.xml"/><Relationship Id="rId4" Type="http://schemas.openxmlformats.org/officeDocument/2006/relationships/image" Target="../media/image2.jpeg"/><Relationship Id="rId3" Type="http://schemas.openxmlformats.org/officeDocument/2006/relationships/tags" Target="../tags/tag66.xml"/><Relationship Id="rId2" Type="http://schemas.openxmlformats.org/officeDocument/2006/relationships/image" Target="../media/image1.png"/><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5.xml"/><Relationship Id="rId2" Type="http://schemas.openxmlformats.org/officeDocument/2006/relationships/image" Target="../media/image1.png"/><Relationship Id="rId1" Type="http://schemas.openxmlformats.org/officeDocument/2006/relationships/tags" Target="../tags/tag9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99.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tags" Target="../tags/tag98.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00.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01.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2.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0.xml"/><Relationship Id="rId4" Type="http://schemas.openxmlformats.org/officeDocument/2006/relationships/image" Target="../media/image3.jpeg"/><Relationship Id="rId3" Type="http://schemas.openxmlformats.org/officeDocument/2006/relationships/tags" Target="../tags/tag69.xml"/><Relationship Id="rId2" Type="http://schemas.openxmlformats.org/officeDocument/2006/relationships/image" Target="../media/image1.png"/><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image" Target="../media/image1.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3.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4.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77.xml"/><Relationship Id="rId7" Type="http://schemas.openxmlformats.org/officeDocument/2006/relationships/image" Target="../media/image1.pn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0115" t="25811" r="70182" b="4132"/>
          <a:stretch>
            <a:fillRect/>
          </a:stretch>
        </p:blipFill>
        <p:spPr>
          <a:xfrm rot="5400000" flipV="1">
            <a:off x="2667000" y="-2667000"/>
            <a:ext cx="6858000" cy="12192000"/>
          </a:xfrm>
          <a:prstGeom prst="rect">
            <a:avLst/>
          </a:prstGeom>
        </p:spPr>
      </p:pic>
      <p:sp>
        <p:nvSpPr>
          <p:cNvPr id="2" name="标题 1"/>
          <p:cNvSpPr>
            <a:spLocks noGrp="1"/>
          </p:cNvSpPr>
          <p:nvPr>
            <p:ph type="ctrTitle"/>
            <p:custDataLst>
              <p:tags r:id="rId2"/>
            </p:custDataLst>
          </p:nvPr>
        </p:nvSpPr>
        <p:spPr>
          <a:xfrm>
            <a:off x="1198880" y="2207260"/>
            <a:ext cx="9799320" cy="1277620"/>
          </a:xfrm>
        </p:spPr>
        <p:txBody>
          <a:bodyPr/>
          <a:p>
            <a:r>
              <a:rPr lang="zh-CN" altLang="zh-CN" sz="4400">
                <a:solidFill>
                  <a:schemeClr val="bg1"/>
                </a:solidFill>
                <a:latin typeface="思源黑体 CN Normal" panose="020B0400000000000000" charset="-122"/>
                <a:ea typeface="思源黑体 CN Normal" panose="020B0400000000000000" charset="-122"/>
              </a:rPr>
              <a:t>Hymon SARS-CoV-2 Test Kit</a:t>
            </a:r>
            <a:endParaRPr lang="zh-CN" altLang="zh-CN" sz="4400">
              <a:solidFill>
                <a:schemeClr val="bg1"/>
              </a:solidFill>
              <a:latin typeface="思源黑体 CN Normal" panose="020B0400000000000000" charset="-122"/>
              <a:ea typeface="思源黑体 CN Normal" panose="020B04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16386" name="Text Placeholder 2"/>
          <p:cNvSpPr>
            <a:spLocks noChangeArrowheads="1"/>
          </p:cNvSpPr>
          <p:nvPr/>
        </p:nvSpPr>
        <p:spPr bwMode="auto">
          <a:xfrm>
            <a:off x="1107758" y="873125"/>
            <a:ext cx="4300537" cy="431800"/>
          </a:xfrm>
          <a:prstGeom prst="rect">
            <a:avLst/>
          </a:prstGeom>
          <a:noFill/>
          <a:ln w="9525">
            <a:noFill/>
            <a:miter lim="800000"/>
          </a:ln>
        </p:spPr>
        <p:txBody>
          <a:bodyPr anchor="ctr"/>
          <a:p>
            <a:pPr>
              <a:defRPr/>
            </a:pPr>
            <a:r>
              <a:rPr lang="en-US" altLang="zh-CN" b="1" dirty="0">
                <a:solidFill>
                  <a:srgbClr val="3F3F3F"/>
                </a:solidFill>
                <a:latin typeface="+mn-lt"/>
                <a:ea typeface="宋体" panose="02010600030101010101" pitchFamily="2" charset="-122"/>
                <a:sym typeface="Arial" panose="020B0604020202020204" pitchFamily="34" charset="0"/>
              </a:rPr>
              <a:t>Kit </a:t>
            </a:r>
            <a:r>
              <a:rPr lang="zh-CN" altLang="en-US" b="1" dirty="0">
                <a:solidFill>
                  <a:srgbClr val="3F3F3F"/>
                </a:solidFill>
                <a:latin typeface="+mn-lt"/>
                <a:ea typeface="宋体" panose="02010600030101010101" pitchFamily="2" charset="-122"/>
                <a:sym typeface="Arial" panose="020B0604020202020204" pitchFamily="34" charset="0"/>
              </a:rPr>
              <a:t>series </a:t>
            </a:r>
            <a:r>
              <a:rPr lang="en-US" altLang="zh-CN" b="1" dirty="0">
                <a:solidFill>
                  <a:srgbClr val="3F3F3F"/>
                </a:solidFill>
                <a:latin typeface="+mn-lt"/>
                <a:ea typeface="宋体" panose="02010600030101010101" pitchFamily="2" charset="-122"/>
                <a:sym typeface="Arial" panose="020B0604020202020204" pitchFamily="34" charset="0"/>
              </a:rPr>
              <a:t>1, </a:t>
            </a:r>
            <a:r>
              <a:rPr lang="zh-CN" altLang="en-US" b="1" dirty="0">
                <a:solidFill>
                  <a:srgbClr val="3F3F3F"/>
                </a:solidFill>
                <a:latin typeface="+mn-lt"/>
                <a:ea typeface="宋体" panose="02010600030101010101" pitchFamily="2" charset="-122"/>
                <a:sym typeface="Arial" panose="020B0604020202020204" pitchFamily="34" charset="0"/>
              </a:rPr>
              <a:t>Sample </a:t>
            </a:r>
            <a:r>
              <a:rPr lang="en-US" altLang="zh-CN" b="1" dirty="0">
                <a:solidFill>
                  <a:srgbClr val="3F3F3F"/>
                </a:solidFill>
                <a:latin typeface="+mn-lt"/>
                <a:ea typeface="宋体" panose="02010600030101010101" pitchFamily="2" charset="-122"/>
                <a:sym typeface="Arial" panose="020B0604020202020204" pitchFamily="34" charset="0"/>
              </a:rPr>
              <a:t>Processing</a:t>
            </a:r>
            <a:endParaRPr lang="zh-CN" altLang="en-US" b="1" dirty="0">
              <a:solidFill>
                <a:srgbClr val="3F3F3F"/>
              </a:solidFill>
              <a:latin typeface="+mn-lt"/>
              <a:ea typeface="宋体" panose="02010600030101010101" pitchFamily="2" charset="-122"/>
              <a:sym typeface="Arial" panose="020B0604020202020204" pitchFamily="34" charset="0"/>
            </a:endParaRPr>
          </a:p>
        </p:txBody>
      </p:sp>
      <p:graphicFrame>
        <p:nvGraphicFramePr>
          <p:cNvPr id="2" name="表格 1"/>
          <p:cNvGraphicFramePr/>
          <p:nvPr>
            <p:custDataLst>
              <p:tags r:id="rId2"/>
            </p:custDataLst>
          </p:nvPr>
        </p:nvGraphicFramePr>
        <p:xfrm>
          <a:off x="1108075" y="1565275"/>
          <a:ext cx="7599045" cy="4373245"/>
        </p:xfrm>
        <a:graphic>
          <a:graphicData uri="http://schemas.openxmlformats.org/drawingml/2006/table">
            <a:tbl>
              <a:tblPr>
                <a:gradFill rotWithShape="1">
                  <a:gsLst>
                    <a:gs pos="0">
                      <a:srgbClr val="BDCADD">
                        <a:satMod val="103000"/>
                        <a:lumMod val="102000"/>
                        <a:tint val="94000"/>
                      </a:srgbClr>
                    </a:gs>
                    <a:gs pos="50000">
                      <a:srgbClr val="BDCADD">
                        <a:satMod val="110000"/>
                        <a:lumMod val="100000"/>
                        <a:shade val="100000"/>
                      </a:srgbClr>
                    </a:gs>
                    <a:gs pos="100000">
                      <a:srgbClr val="BDCADD">
                        <a:lumMod val="99000"/>
                        <a:satMod val="120000"/>
                        <a:shade val="78000"/>
                      </a:srgbClr>
                    </a:gs>
                  </a:gsLst>
                  <a:lin ang="5400000" scaled="0"/>
                </a:gradFill>
                <a:effectLst>
                  <a:outerShdw blurRad="57150" dist="19050" dir="5400000" algn="ctr" rotWithShape="0">
                    <a:srgbClr val="000000">
                      <a:alpha val="63000"/>
                    </a:srgbClr>
                  </a:outerShdw>
                </a:effectLst>
                <a:tableStyleId>{5940675A-B579-460E-94D1-54222C63F5DA}</a:tableStyleId>
              </a:tblPr>
              <a:tblGrid>
                <a:gridCol w="1826260"/>
                <a:gridCol w="5772785"/>
              </a:tblGrid>
              <a:tr h="367665">
                <a:tc>
                  <a:txBody>
                    <a:bodyPr/>
                    <a:lstStyle/>
                    <a:p>
                      <a:pPr lvl="0" algn="ctr" fontAlgn="ctr">
                        <a:lnSpc>
                          <a:spcPct val="100000"/>
                        </a:lnSpc>
                        <a:buNone/>
                      </a:pPr>
                      <a:r>
                        <a:rPr lang="zh-CN" altLang="en-US" sz="1200" b="1" dirty="0">
                          <a:solidFill>
                            <a:srgbClr val="000000"/>
                          </a:solidFill>
                          <a:effectLst/>
                          <a:latin typeface="Arial" panose="020B0604020202020204" pitchFamily="34" charset="0"/>
                        </a:rPr>
                        <a:t>No</a:t>
                      </a:r>
                      <a:endParaRPr lang="zh-CN" altLang="en-US" sz="1200" b="1" dirty="0">
                        <a:solidFill>
                          <a:srgbClr val="000000"/>
                        </a:solidFill>
                        <a:effectLst/>
                        <a:latin typeface="Arial" panose="020B0604020202020204" pitchFamily="34" charset="0"/>
                      </a:endParaRPr>
                    </a:p>
                  </a:txBody>
                  <a:tcPr marL="9525" marR="9525" marT="9525" marB="0" anchor="ctr">
                    <a:lnL w="6350" cap="flat" cmpd="sng" algn="ctr">
                      <a:noFill/>
                      <a:prstDash val="solid"/>
                      <a:miter lim="800000"/>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ctr">
                        <a:lnSpc>
                          <a:spcPct val="100000"/>
                        </a:lnSpc>
                        <a:buNone/>
                      </a:pPr>
                      <a:r>
                        <a:rPr lang="zh-CN" altLang="en-US" sz="1200" b="1" dirty="0">
                          <a:solidFill>
                            <a:srgbClr val="000000"/>
                          </a:solidFill>
                          <a:effectLst/>
                          <a:latin typeface="Arial" panose="020B0604020202020204" pitchFamily="34" charset="0"/>
                        </a:rPr>
                        <a:t>Product</a:t>
                      </a:r>
                      <a:endParaRPr lang="zh-CN" altLang="en-US" sz="1200" b="1" dirty="0">
                        <a:solidFill>
                          <a:srgbClr val="000000"/>
                        </a:solidFill>
                        <a:effectLst/>
                        <a:latin typeface="Arial" panose="020B0604020202020204" pitchFamily="34" charset="0"/>
                      </a:endParaRPr>
                    </a:p>
                  </a:txBody>
                  <a:tcPr marL="9525" marR="9525" marT="9525" marB="0" anchor="ctr">
                    <a:lnL>
                      <a:noFill/>
                    </a:lnL>
                    <a:lnR w="6350" cap="flat" cmpd="sng" algn="ctr">
                      <a:noFill/>
                      <a:prstDash val="solid"/>
                      <a:miter lim="800000"/>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2435">
                <a:tc>
                  <a:txBody>
                    <a:bodyPr/>
                    <a:lstStyle/>
                    <a:p>
                      <a:pPr lvl="0" algn="ctr" fontAlgn="ctr">
                        <a:lnSpc>
                          <a:spcPct val="100000"/>
                        </a:lnSpc>
                        <a:buNone/>
                      </a:pPr>
                      <a:r>
                        <a:rPr lang="en-US" altLang="zh-CN" sz="1200" dirty="0">
                          <a:solidFill>
                            <a:srgbClr val="000000"/>
                          </a:solidFill>
                          <a:latin typeface="Arial" panose="020B0604020202020204" pitchFamily="34" charset="0"/>
                        </a:rPr>
                        <a:t>1</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lstStyle/>
                    <a:p>
                      <a:pPr lvl="0" indent="0">
                        <a:lnSpc>
                          <a:spcPct val="100000"/>
                        </a:lnSpc>
                        <a:buFont typeface="Arial" panose="020B0604020202020204" pitchFamily="34" charset="0"/>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endParaRPr lang="zh-CN" altLang="en-US" sz="1200" dirty="0">
                        <a:solidFill>
                          <a:srgbClr val="000000"/>
                        </a:solidFill>
                        <a:latin typeface="Arial" panose="020B0604020202020204" pitchFamily="34" charset="0"/>
                        <a:ea typeface="Arial" panose="020B0604020202020204" pitchFamily="34" charset="0"/>
                        <a:sym typeface="+mn-ea"/>
                      </a:endParaRPr>
                    </a:p>
                  </a:txBody>
                  <a:tcPr marL="9525" marR="9525" marT="9525" marB="0" anchor="ctr">
                    <a:lnL>
                      <a:noFill/>
                    </a:lnL>
                    <a:lnR w="6350" cap="flat" cmpd="sng" algn="ctr">
                      <a:noFill/>
                      <a:prstDash val="solid"/>
                      <a:miter lim="800000"/>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r>
              <a:tr h="432435">
                <a:tc>
                  <a:txBody>
                    <a:bodyPr/>
                    <a:lstStyle/>
                    <a:p>
                      <a:pPr lvl="0" algn="ctr" fontAlgn="ctr">
                        <a:lnSpc>
                          <a:spcPct val="100000"/>
                        </a:lnSpc>
                        <a:buNone/>
                      </a:pPr>
                      <a:r>
                        <a:rPr lang="en-US" altLang="zh-CN" sz="1200" dirty="0">
                          <a:solidFill>
                            <a:srgbClr val="000000"/>
                          </a:solidFill>
                          <a:latin typeface="Arial" panose="020B0604020202020204" pitchFamily="34" charset="0"/>
                        </a:rPr>
                        <a:t>2</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r>
                        <a:rPr lang="zh-CN" altLang="en-US" sz="1200" dirty="0">
                          <a:solidFill>
                            <a:srgbClr val="000000"/>
                          </a:solidFill>
                          <a:latin typeface="Arial" panose="020B0604020202020204" pitchFamily="34" charset="0"/>
                        </a:rPr>
                        <a:t>（</a:t>
                      </a:r>
                      <a:r>
                        <a:rPr lang="en-US" altLang="zh-CN" sz="1200" dirty="0">
                          <a:solidFill>
                            <a:srgbClr val="000000"/>
                          </a:solidFill>
                          <a:latin typeface="Arial" panose="020B0604020202020204" pitchFamily="34" charset="0"/>
                        </a:rPr>
                        <a:t>s</a:t>
                      </a:r>
                      <a:r>
                        <a:rPr lang="zh-CN" altLang="en-US" sz="1200" dirty="0">
                          <a:solidFill>
                            <a:srgbClr val="000000"/>
                          </a:solidFill>
                          <a:latin typeface="Arial" panose="020B0604020202020204" pitchFamily="34" charset="0"/>
                        </a:rPr>
                        <a:t>olid matrix method）　</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11480">
                <a:tc>
                  <a:txBody>
                    <a:bodyPr/>
                    <a:lstStyle/>
                    <a:p>
                      <a:pPr lvl="0" algn="ctr" fontAlgn="ctr">
                        <a:lnSpc>
                          <a:spcPct val="100000"/>
                        </a:lnSpc>
                        <a:buNone/>
                      </a:pPr>
                      <a:r>
                        <a:rPr lang="en-US" altLang="zh-CN" sz="1200" dirty="0">
                          <a:solidFill>
                            <a:srgbClr val="000000"/>
                          </a:solidFill>
                          <a:latin typeface="Arial" panose="020B0604020202020204" pitchFamily="34" charset="0"/>
                        </a:rPr>
                        <a:t>3</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r>
                        <a:rPr lang="zh-CN" altLang="en-US" sz="1200" dirty="0">
                          <a:solidFill>
                            <a:srgbClr val="000000"/>
                          </a:solidFill>
                          <a:latin typeface="Arial" panose="020B0604020202020204" pitchFamily="34" charset="0"/>
                        </a:rPr>
                        <a:t>（</a:t>
                      </a:r>
                      <a:r>
                        <a:rPr lang="en-US" altLang="zh-CN" sz="1200" dirty="0">
                          <a:solidFill>
                            <a:srgbClr val="000000"/>
                          </a:solidFill>
                          <a:latin typeface="Arial" panose="020B0604020202020204" pitchFamily="34" charset="0"/>
                        </a:rPr>
                        <a:t>type A-for s</a:t>
                      </a:r>
                      <a:r>
                        <a:rPr lang="zh-CN" altLang="en-US" sz="1200" dirty="0">
                          <a:solidFill>
                            <a:srgbClr val="000000"/>
                          </a:solidFill>
                          <a:latin typeface="Arial" panose="020B0604020202020204" pitchFamily="34" charset="0"/>
                        </a:rPr>
                        <a:t>erum </a:t>
                      </a:r>
                      <a:r>
                        <a:rPr lang="en-US" altLang="zh-CN" sz="1200" dirty="0">
                          <a:solidFill>
                            <a:srgbClr val="000000"/>
                          </a:solidFill>
                          <a:latin typeface="Arial" panose="020B0604020202020204" pitchFamily="34" charset="0"/>
                        </a:rPr>
                        <a:t>and </a:t>
                      </a:r>
                      <a:r>
                        <a:rPr lang="zh-CN" altLang="en-US" sz="1200" dirty="0">
                          <a:solidFill>
                            <a:srgbClr val="000000"/>
                          </a:solidFill>
                          <a:latin typeface="Arial" panose="020B0604020202020204" pitchFamily="34" charset="0"/>
                        </a:rPr>
                        <a:t>plasma）</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31800">
                <a:tc>
                  <a:txBody>
                    <a:bodyPr/>
                    <a:lstStyle/>
                    <a:p>
                      <a:pPr lvl="0" algn="ctr" fontAlgn="ctr">
                        <a:lnSpc>
                          <a:spcPct val="100000"/>
                        </a:lnSpc>
                        <a:buNone/>
                      </a:pPr>
                      <a:r>
                        <a:rPr lang="en-US" altLang="zh-CN" sz="1200" dirty="0">
                          <a:solidFill>
                            <a:srgbClr val="000000"/>
                          </a:solidFill>
                          <a:latin typeface="Arial" panose="020B0604020202020204" pitchFamily="34" charset="0"/>
                        </a:rPr>
                        <a:t>4</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r>
                        <a:rPr lang="zh-CN" altLang="en-US" sz="1200" dirty="0">
                          <a:solidFill>
                            <a:srgbClr val="000000"/>
                          </a:solidFill>
                          <a:latin typeface="Arial" panose="020B0604020202020204" pitchFamily="34" charset="0"/>
                        </a:rPr>
                        <a:t>（</a:t>
                      </a:r>
                      <a:r>
                        <a:rPr lang="en-US" altLang="zh-CN" sz="1200" dirty="0">
                          <a:solidFill>
                            <a:srgbClr val="000000"/>
                          </a:solidFill>
                          <a:latin typeface="Arial" panose="020B0604020202020204" pitchFamily="34" charset="0"/>
                          <a:sym typeface="+mn-ea"/>
                        </a:rPr>
                        <a:t>type </a:t>
                      </a:r>
                      <a:r>
                        <a:rPr lang="en-US" altLang="zh-CN" sz="1200" dirty="0">
                          <a:solidFill>
                            <a:srgbClr val="000000"/>
                          </a:solidFill>
                          <a:latin typeface="Arial" panose="020B0604020202020204" pitchFamily="34" charset="0"/>
                        </a:rPr>
                        <a:t>B-for urine</a:t>
                      </a:r>
                      <a:r>
                        <a:rPr lang="zh-CN" altLang="en-US" sz="1200" dirty="0">
                          <a:solidFill>
                            <a:srgbClr val="000000"/>
                          </a:solidFill>
                          <a:latin typeface="Arial" panose="020B0604020202020204" pitchFamily="34" charset="0"/>
                        </a:rPr>
                        <a: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61645">
                <a:tc>
                  <a:txBody>
                    <a:bodyPr/>
                    <a:lstStyle/>
                    <a:p>
                      <a:pPr lvl="0" algn="ctr" fontAlgn="ctr">
                        <a:lnSpc>
                          <a:spcPct val="100000"/>
                        </a:lnSpc>
                        <a:buNone/>
                      </a:pPr>
                      <a:r>
                        <a:rPr lang="en-US" altLang="zh-CN" sz="1200" dirty="0">
                          <a:solidFill>
                            <a:srgbClr val="000000"/>
                          </a:solidFill>
                          <a:latin typeface="Arial" panose="020B0604020202020204" pitchFamily="34" charset="0"/>
                        </a:rPr>
                        <a:t>5</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ea typeface="Arial" panose="020B0604020202020204" pitchFamily="34" charset="0"/>
                          <a:sym typeface="+mn-ea"/>
                        </a:rPr>
                        <a:t>N</a:t>
                      </a:r>
                      <a:r>
                        <a:rPr lang="zh-CN" altLang="en-US" sz="1200" dirty="0">
                          <a:solidFill>
                            <a:srgbClr val="000000"/>
                          </a:solidFill>
                          <a:latin typeface="Arial" panose="020B0604020202020204" pitchFamily="34" charset="0"/>
                          <a:ea typeface="Arial" panose="020B0604020202020204" pitchFamily="34" charset="0"/>
                          <a:sym typeface="+mn-ea"/>
                        </a:rPr>
                        <a:t>ucleic acid kit</a:t>
                      </a:r>
                      <a:r>
                        <a:rPr lang="zh-CN" altLang="en-US" sz="1200" dirty="0">
                          <a:solidFill>
                            <a:srgbClr val="000000"/>
                          </a:solidFill>
                          <a:latin typeface="Arial" panose="020B0604020202020204" pitchFamily="34" charset="0"/>
                        </a:rPr>
                        <a:t>（</a:t>
                      </a:r>
                      <a:r>
                        <a:rPr lang="en-US" altLang="zh-CN" sz="1200" dirty="0">
                          <a:solidFill>
                            <a:srgbClr val="000000"/>
                          </a:solidFill>
                          <a:latin typeface="Arial" panose="020B0604020202020204" pitchFamily="34" charset="0"/>
                        </a:rPr>
                        <a:t>type C-for stool</a:t>
                      </a:r>
                      <a:r>
                        <a:rPr lang="zh-CN" altLang="en-US" sz="1200" dirty="0">
                          <a:solidFill>
                            <a:srgbClr val="000000"/>
                          </a:solidFill>
                          <a:latin typeface="Arial" panose="020B0604020202020204" pitchFamily="34" charset="0"/>
                        </a:rPr>
                        <a: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9105">
                <a:tc>
                  <a:txBody>
                    <a:bodyPr/>
                    <a:lstStyle/>
                    <a:p>
                      <a:pPr lvl="0" algn="ctr" fontAlgn="ctr">
                        <a:lnSpc>
                          <a:spcPct val="100000"/>
                        </a:lnSpc>
                        <a:buNone/>
                      </a:pPr>
                      <a:r>
                        <a:rPr lang="en-US" altLang="zh-CN" sz="1200" dirty="0">
                          <a:solidFill>
                            <a:srgbClr val="000000"/>
                          </a:solidFill>
                          <a:latin typeface="Arial" panose="020B0604020202020204" pitchFamily="34" charset="0"/>
                        </a:rPr>
                        <a:t>6</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rPr>
                        <a:t>Meth fast DNA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0215">
                <a:tc>
                  <a:txBody>
                    <a:bodyPr/>
                    <a:lstStyle/>
                    <a:p>
                      <a:pPr lvl="0" algn="ctr" fontAlgn="ctr">
                        <a:lnSpc>
                          <a:spcPct val="100000"/>
                        </a:lnSpc>
                        <a:buNone/>
                      </a:pPr>
                      <a:r>
                        <a:rPr lang="en-US" altLang="zh-CN" sz="1200" dirty="0">
                          <a:solidFill>
                            <a:srgbClr val="000000"/>
                          </a:solidFill>
                          <a:latin typeface="Arial" panose="020B0604020202020204" pitchFamily="34" charset="0"/>
                        </a:rPr>
                        <a:t>7</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err="1">
                          <a:solidFill>
                            <a:srgbClr val="000000"/>
                          </a:solidFill>
                          <a:latin typeface="Arial" panose="020B0604020202020204" pitchFamily="34" charset="0"/>
                        </a:rPr>
                        <a:t>CoMethFast</a:t>
                      </a:r>
                      <a:r>
                        <a:rPr lang="en-US" altLang="zh-CN" sz="1200" dirty="0">
                          <a:solidFill>
                            <a:srgbClr val="000000"/>
                          </a:solidFill>
                          <a:latin typeface="Arial" panose="020B0604020202020204" pitchFamily="34" charset="0"/>
                        </a:rPr>
                        <a:t> DNA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38785">
                <a:tc>
                  <a:txBody>
                    <a:bodyPr/>
                    <a:lstStyle/>
                    <a:p>
                      <a:pPr lvl="0" algn="ctr" fontAlgn="ctr">
                        <a:lnSpc>
                          <a:spcPct val="100000"/>
                        </a:lnSpc>
                        <a:buNone/>
                      </a:pPr>
                      <a:r>
                        <a:rPr lang="en-US" altLang="zh-CN" sz="1200" dirty="0">
                          <a:solidFill>
                            <a:srgbClr val="000000"/>
                          </a:solidFill>
                          <a:latin typeface="Arial" panose="020B0604020202020204" pitchFamily="34" charset="0"/>
                        </a:rPr>
                        <a:t>8</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a:solidFill>
                            <a:srgbClr val="000000"/>
                          </a:solidFill>
                          <a:latin typeface="Arial" panose="020B0604020202020204" pitchFamily="34" charset="0"/>
                        </a:rPr>
                        <a:t>FFPE Nucleic Acid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87680">
                <a:tc>
                  <a:txBody>
                    <a:bodyPr/>
                    <a:lstStyle/>
                    <a:p>
                      <a:pPr lvl="0" algn="ctr" fontAlgn="ctr">
                        <a:lnSpc>
                          <a:spcPct val="100000"/>
                        </a:lnSpc>
                        <a:buNone/>
                      </a:pPr>
                      <a:r>
                        <a:rPr lang="en-US" altLang="zh-CN" sz="1200" dirty="0">
                          <a:solidFill>
                            <a:srgbClr val="000000"/>
                          </a:solidFill>
                          <a:latin typeface="Arial" panose="020B0604020202020204" pitchFamily="34" charset="0"/>
                        </a:rPr>
                        <a:t>9</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fontAlgn="ctr">
                        <a:lnSpc>
                          <a:spcPct val="100000"/>
                        </a:lnSpc>
                        <a:buNone/>
                      </a:pPr>
                      <a:r>
                        <a:rPr lang="en-US" altLang="zh-CN" sz="1200" dirty="0" err="1">
                          <a:solidFill>
                            <a:srgbClr val="000000"/>
                          </a:solidFill>
                          <a:latin typeface="Arial" panose="020B0604020202020204" pitchFamily="34" charset="0"/>
                        </a:rPr>
                        <a:t>Pyrosequencing</a:t>
                      </a:r>
                      <a:r>
                        <a:rPr lang="en-US" altLang="zh-CN" sz="1200" dirty="0">
                          <a:solidFill>
                            <a:srgbClr val="000000"/>
                          </a:solidFill>
                          <a:latin typeface="Arial" panose="020B0604020202020204" pitchFamily="34" charset="0"/>
                        </a:rPr>
                        <a:t> Reagents</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17410" name="Text Placeholder 2"/>
          <p:cNvSpPr>
            <a:spLocks noChangeArrowheads="1"/>
          </p:cNvSpPr>
          <p:nvPr/>
        </p:nvSpPr>
        <p:spPr bwMode="auto">
          <a:xfrm>
            <a:off x="1218883" y="885825"/>
            <a:ext cx="6970712" cy="420688"/>
          </a:xfrm>
          <a:prstGeom prst="rect">
            <a:avLst/>
          </a:prstGeom>
          <a:noFill/>
          <a:ln w="9525">
            <a:noFill/>
            <a:miter lim="800000"/>
          </a:ln>
        </p:spPr>
        <p:txBody>
          <a:bodyPr anchor="ctr"/>
          <a:p>
            <a:pPr>
              <a:defRPr/>
            </a:pPr>
            <a:r>
              <a:rPr lang="en-US" altLang="zh-CN" b="1" dirty="0">
                <a:solidFill>
                  <a:srgbClr val="3F3F3F"/>
                </a:solidFill>
                <a:latin typeface="+mn-lt"/>
                <a:ea typeface="宋体" panose="02010600030101010101" pitchFamily="2" charset="-122"/>
                <a:sym typeface="Arial" panose="020B0604020202020204" pitchFamily="34" charset="0"/>
              </a:rPr>
              <a:t>Kit </a:t>
            </a:r>
            <a:r>
              <a:rPr lang="zh-CN" altLang="en-US" b="1" dirty="0">
                <a:solidFill>
                  <a:srgbClr val="3F3F3F"/>
                </a:solidFill>
                <a:latin typeface="+mn-lt"/>
                <a:ea typeface="宋体" panose="02010600030101010101" pitchFamily="2" charset="-122"/>
                <a:sym typeface="Arial" panose="020B0604020202020204" pitchFamily="34" charset="0"/>
              </a:rPr>
              <a:t>series </a:t>
            </a:r>
            <a:r>
              <a:rPr lang="en-US" altLang="zh-CN" b="1" dirty="0">
                <a:solidFill>
                  <a:srgbClr val="3F3F3F"/>
                </a:solidFill>
                <a:latin typeface="+mn-lt"/>
                <a:ea typeface="宋体" panose="02010600030101010101" pitchFamily="2" charset="-122"/>
                <a:sym typeface="Arial" panose="020B0604020202020204" pitchFamily="34" charset="0"/>
              </a:rPr>
              <a:t>2, Pathogen Tests</a:t>
            </a:r>
            <a:endParaRPr lang="zh-CN" altLang="en-US" b="1" dirty="0">
              <a:solidFill>
                <a:srgbClr val="3F3F3F"/>
              </a:solidFill>
              <a:latin typeface="+mn-lt"/>
              <a:ea typeface="宋体" panose="02010600030101010101" pitchFamily="2" charset="-122"/>
              <a:sym typeface="Arial" panose="020B0604020202020204" pitchFamily="34" charset="0"/>
            </a:endParaRPr>
          </a:p>
        </p:txBody>
      </p:sp>
      <p:graphicFrame>
        <p:nvGraphicFramePr>
          <p:cNvPr id="17411" name="表格 17410"/>
          <p:cNvGraphicFramePr/>
          <p:nvPr>
            <p:custDataLst>
              <p:tags r:id="rId2"/>
            </p:custDataLst>
          </p:nvPr>
        </p:nvGraphicFramePr>
        <p:xfrm>
          <a:off x="1219200" y="1520825"/>
          <a:ext cx="6964045" cy="4565650"/>
        </p:xfrm>
        <a:graphic>
          <a:graphicData uri="http://schemas.openxmlformats.org/drawingml/2006/table">
            <a:tbl>
              <a:tblPr>
                <a:gradFill rotWithShape="1">
                  <a:gsLst>
                    <a:gs pos="0">
                      <a:srgbClr val="BDCADD">
                        <a:satMod val="103000"/>
                        <a:lumMod val="102000"/>
                        <a:tint val="94000"/>
                      </a:srgbClr>
                    </a:gs>
                    <a:gs pos="50000">
                      <a:srgbClr val="BDCADD">
                        <a:satMod val="110000"/>
                        <a:lumMod val="100000"/>
                        <a:shade val="100000"/>
                      </a:srgbClr>
                    </a:gs>
                    <a:gs pos="100000">
                      <a:srgbClr val="BDCADD">
                        <a:lumMod val="99000"/>
                        <a:satMod val="120000"/>
                        <a:shade val="78000"/>
                      </a:srgbClr>
                    </a:gs>
                  </a:gsLst>
                  <a:lin ang="5400000" scaled="0"/>
                </a:gradFill>
                <a:effectLst>
                  <a:outerShdw blurRad="57150" dist="19050" dir="5400000" algn="ctr" rotWithShape="0">
                    <a:srgbClr val="000000">
                      <a:alpha val="63000"/>
                    </a:srgbClr>
                  </a:outerShdw>
                </a:effectLst>
                <a:tableStyleId>{5940675A-B579-460E-94D1-54222C63F5DA}</a:tableStyleId>
              </a:tblPr>
              <a:tblGrid>
                <a:gridCol w="1533525"/>
                <a:gridCol w="5430520"/>
              </a:tblGrid>
              <a:tr h="455930">
                <a:tc>
                  <a:txBody>
                    <a:bodyPr/>
                    <a:p>
                      <a:pPr lvl="0" algn="ctr" fontAlgn="ctr">
                        <a:lnSpc>
                          <a:spcPct val="100000"/>
                        </a:lnSpc>
                        <a:buNone/>
                      </a:pPr>
                      <a:r>
                        <a:rPr lang="zh-CN" altLang="en-US" sz="1200" b="1" dirty="0">
                          <a:solidFill>
                            <a:srgbClr val="000000"/>
                          </a:solidFill>
                          <a:effectLst/>
                          <a:latin typeface="Arial" panose="020B0604020202020204" pitchFamily="34" charset="0"/>
                        </a:rPr>
                        <a:t>No</a:t>
                      </a:r>
                      <a:endParaRPr lang="zh-CN" altLang="en-US" sz="1200" b="1" dirty="0">
                        <a:solidFill>
                          <a:srgbClr val="000000"/>
                        </a:solidFill>
                        <a:effectLst/>
                        <a:latin typeface="Arial" panose="020B0604020202020204" pitchFamily="34" charset="0"/>
                      </a:endParaRPr>
                    </a:p>
                  </a:txBody>
                  <a:tcPr marL="9525" marR="9525" marT="9525" marB="0" anchor="ctr">
                    <a:lnL w="6350" cap="flat" cmpd="sng" algn="ctr">
                      <a:noFill/>
                      <a:prstDash val="solid"/>
                      <a:miter lim="800000"/>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lvl="0" algn="ctr" fontAlgn="ctr">
                        <a:lnSpc>
                          <a:spcPct val="100000"/>
                        </a:lnSpc>
                        <a:buNone/>
                      </a:pPr>
                      <a:r>
                        <a:rPr lang="zh-CN" altLang="en-US" sz="1200" b="1" dirty="0">
                          <a:solidFill>
                            <a:srgbClr val="000000"/>
                          </a:solidFill>
                          <a:effectLst/>
                          <a:latin typeface="Arial" panose="020B0604020202020204" pitchFamily="34" charset="0"/>
                        </a:rPr>
                        <a:t>Product</a:t>
                      </a:r>
                      <a:endParaRPr lang="zh-CN" altLang="en-US" sz="1200" b="1" dirty="0">
                        <a:solidFill>
                          <a:srgbClr val="000000"/>
                        </a:solidFill>
                        <a:effectLst/>
                        <a:latin typeface="Arial" panose="020B0604020202020204" pitchFamily="34" charset="0"/>
                      </a:endParaRPr>
                    </a:p>
                  </a:txBody>
                  <a:tcPr marL="9525" marR="9525" marT="9525" marB="0" anchor="ctr">
                    <a:lnL>
                      <a:noFill/>
                    </a:lnL>
                    <a:lnR w="6350" cap="flat" cmpd="sng" algn="ctr">
                      <a:noFill/>
                      <a:prstDash val="solid"/>
                      <a:miter lim="800000"/>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56565">
                <a:tc>
                  <a:txBody>
                    <a:bodyPr/>
                    <a:p>
                      <a:pPr lvl="0" algn="ctr" fontAlgn="ctr">
                        <a:buNone/>
                      </a:pPr>
                      <a:r>
                        <a:rPr lang="en-US" altLang="zh-CN" sz="1200" dirty="0">
                          <a:solidFill>
                            <a:srgbClr val="000000"/>
                          </a:solidFill>
                          <a:latin typeface="Arial" panose="020B0604020202020204" pitchFamily="34" charset="0"/>
                        </a:rPr>
                        <a:t>1</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The high risk HPV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r>
              <a:tr h="457835">
                <a:tc>
                  <a:txBody>
                    <a:bodyPr/>
                    <a:p>
                      <a:pPr lvl="0" algn="ctr" fontAlgn="ctr">
                        <a:buNone/>
                      </a:pPr>
                      <a:r>
                        <a:rPr lang="en-US" altLang="zh-CN" sz="1200" dirty="0">
                          <a:solidFill>
                            <a:srgbClr val="000000"/>
                          </a:solidFill>
                          <a:latin typeface="Arial" panose="020B0604020202020204" pitchFamily="34" charset="0"/>
                        </a:rPr>
                        <a:t>2</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Hepatitis b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5930">
                <a:tc>
                  <a:txBody>
                    <a:bodyPr/>
                    <a:p>
                      <a:pPr lvl="0" algn="ctr" fontAlgn="ctr">
                        <a:buNone/>
                      </a:pPr>
                      <a:r>
                        <a:rPr lang="en-US" altLang="zh-CN" sz="1200" dirty="0">
                          <a:solidFill>
                            <a:srgbClr val="000000"/>
                          </a:solidFill>
                          <a:latin typeface="Arial" panose="020B0604020202020204" pitchFamily="34" charset="0"/>
                        </a:rPr>
                        <a:t>3</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HCV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6565">
                <a:tc>
                  <a:txBody>
                    <a:bodyPr/>
                    <a:p>
                      <a:pPr lvl="0" algn="ctr" fontAlgn="ctr">
                        <a:buNone/>
                      </a:pPr>
                      <a:r>
                        <a:rPr lang="en-US" altLang="zh-CN" sz="1200" dirty="0">
                          <a:solidFill>
                            <a:srgbClr val="000000"/>
                          </a:solidFill>
                          <a:latin typeface="Arial" panose="020B0604020202020204" pitchFamily="34" charset="0"/>
                        </a:rPr>
                        <a:t>4</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HIV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7200">
                <a:tc>
                  <a:txBody>
                    <a:bodyPr/>
                    <a:p>
                      <a:pPr lvl="0" algn="ctr" fontAlgn="ctr">
                        <a:buNone/>
                      </a:pPr>
                      <a:r>
                        <a:rPr lang="en-US" altLang="zh-CN" sz="1200" dirty="0">
                          <a:solidFill>
                            <a:srgbClr val="000000"/>
                          </a:solidFill>
                          <a:latin typeface="Arial" panose="020B0604020202020204" pitchFamily="34" charset="0"/>
                        </a:rPr>
                        <a:t>5</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TB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5930">
                <a:tc>
                  <a:txBody>
                    <a:bodyPr/>
                    <a:p>
                      <a:pPr lvl="0" algn="ctr" fontAlgn="ctr">
                        <a:buNone/>
                      </a:pPr>
                      <a:r>
                        <a:rPr lang="en-US" altLang="zh-CN" sz="1200" dirty="0">
                          <a:solidFill>
                            <a:srgbClr val="000000"/>
                          </a:solidFill>
                          <a:latin typeface="Arial" panose="020B0604020202020204" pitchFamily="34" charset="0"/>
                        </a:rPr>
                        <a:t>6</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Chlamydia </a:t>
                      </a:r>
                      <a:r>
                        <a:rPr lang="en-US" altLang="zh-CN" sz="1200" dirty="0" err="1">
                          <a:solidFill>
                            <a:srgbClr val="000000"/>
                          </a:solidFill>
                          <a:latin typeface="Arial" panose="020B0604020202020204" pitchFamily="34" charset="0"/>
                        </a:rPr>
                        <a:t>trachomatis</a:t>
                      </a:r>
                      <a:r>
                        <a:rPr lang="en-US" altLang="zh-CN" sz="1200" dirty="0">
                          <a:solidFill>
                            <a:srgbClr val="000000"/>
                          </a:solidFill>
                          <a:latin typeface="Arial" panose="020B0604020202020204" pitchFamily="34" charset="0"/>
                        </a:rPr>
                        <a:t>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7200">
                <a:tc>
                  <a:txBody>
                    <a:bodyPr/>
                    <a:p>
                      <a:pPr lvl="0" algn="ctr" fontAlgn="ctr">
                        <a:buNone/>
                      </a:pPr>
                      <a:r>
                        <a:rPr lang="en-US" altLang="zh-CN" sz="1200" dirty="0">
                          <a:solidFill>
                            <a:srgbClr val="000000"/>
                          </a:solidFill>
                          <a:latin typeface="Arial" panose="020B0604020202020204" pitchFamily="34" charset="0"/>
                        </a:rPr>
                        <a:t>7</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Gonococcus test kit</a:t>
                      </a:r>
                      <a:endParaRPr lang="en-US" altLang="zh-CN"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6565">
                <a:tc>
                  <a:txBody>
                    <a:bodyPr/>
                    <a:p>
                      <a:pPr lvl="0" algn="ctr" fontAlgn="ctr">
                        <a:buNone/>
                      </a:pPr>
                      <a:r>
                        <a:rPr lang="en-US" altLang="zh-CN" sz="1200" dirty="0">
                          <a:solidFill>
                            <a:srgbClr val="000000"/>
                          </a:solidFill>
                          <a:latin typeface="Arial" panose="020B0604020202020204" pitchFamily="34" charset="0"/>
                        </a:rPr>
                        <a:t>8</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lvl="0" fontAlgn="ctr">
                        <a:buNone/>
                      </a:pPr>
                      <a:r>
                        <a:rPr lang="en-US" altLang="zh-CN" sz="1200" dirty="0" err="1">
                          <a:solidFill>
                            <a:srgbClr val="000000"/>
                          </a:solidFill>
                          <a:latin typeface="Arial" panose="020B0604020202020204" pitchFamily="34" charset="0"/>
                        </a:rPr>
                        <a:t>Ureaplasma</a:t>
                      </a:r>
                      <a:r>
                        <a:rPr lang="en-US" altLang="zh-CN" sz="1200" dirty="0">
                          <a:solidFill>
                            <a:srgbClr val="000000"/>
                          </a:solidFill>
                          <a:latin typeface="Arial" panose="020B0604020202020204" pitchFamily="34" charset="0"/>
                        </a:rPr>
                        <a:t> </a:t>
                      </a:r>
                      <a:r>
                        <a:rPr lang="en-US" altLang="zh-CN" sz="1200" dirty="0" err="1">
                          <a:solidFill>
                            <a:srgbClr val="000000"/>
                          </a:solidFill>
                          <a:latin typeface="Arial" panose="020B0604020202020204" pitchFamily="34" charset="0"/>
                        </a:rPr>
                        <a:t>urealyticum</a:t>
                      </a:r>
                      <a:r>
                        <a:rPr lang="en-US" altLang="zh-CN" sz="1200" dirty="0">
                          <a:solidFill>
                            <a:srgbClr val="000000"/>
                          </a:solidFill>
                          <a:latin typeface="Arial" panose="020B0604020202020204" pitchFamily="34" charset="0"/>
                        </a:rPr>
                        <a:t>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455930">
                <a:tc>
                  <a:txBody>
                    <a:bodyPr/>
                    <a:p>
                      <a:pPr lvl="0" algn="ctr" fontAlgn="ctr">
                        <a:buNone/>
                      </a:pPr>
                      <a:r>
                        <a:rPr lang="en-US" altLang="zh-CN" sz="1200" dirty="0">
                          <a:solidFill>
                            <a:srgbClr val="000000"/>
                          </a:solidFill>
                          <a:latin typeface="Arial" panose="020B0604020202020204" pitchFamily="34" charset="0"/>
                        </a:rPr>
                        <a:t>9</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lvl="0" fontAlgn="ctr">
                        <a:buNone/>
                      </a:pPr>
                      <a:r>
                        <a:rPr lang="en-US" altLang="zh-CN" sz="1200" dirty="0">
                          <a:solidFill>
                            <a:srgbClr val="000000"/>
                          </a:solidFill>
                          <a:latin typeface="Arial" panose="020B0604020202020204" pitchFamily="34" charset="0"/>
                        </a:rPr>
                        <a:t>HFMD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6" name="Text Placeholder 2"/>
          <p:cNvSpPr>
            <a:spLocks noChangeArrowheads="1"/>
          </p:cNvSpPr>
          <p:nvPr/>
        </p:nvSpPr>
        <p:spPr bwMode="auto">
          <a:xfrm>
            <a:off x="1343978" y="603250"/>
            <a:ext cx="6970712" cy="420688"/>
          </a:xfrm>
          <a:prstGeom prst="rect">
            <a:avLst/>
          </a:prstGeom>
          <a:noFill/>
          <a:ln w="9525">
            <a:noFill/>
            <a:miter lim="800000"/>
          </a:ln>
        </p:spPr>
        <p:txBody>
          <a:bodyPr anchor="ctr"/>
          <a:p>
            <a:pPr>
              <a:defRPr/>
            </a:pPr>
            <a:r>
              <a:rPr lang="en-US" altLang="zh-CN" b="1" dirty="0">
                <a:solidFill>
                  <a:srgbClr val="3F3F3F"/>
                </a:solidFill>
                <a:latin typeface="+mn-lt"/>
                <a:ea typeface="宋体" panose="02010600030101010101" pitchFamily="2" charset="-122"/>
                <a:sym typeface="Arial" panose="020B0604020202020204" pitchFamily="34" charset="0"/>
              </a:rPr>
              <a:t>Kit </a:t>
            </a:r>
            <a:r>
              <a:rPr lang="zh-CN" altLang="en-US" b="1" dirty="0">
                <a:solidFill>
                  <a:srgbClr val="3F3F3F"/>
                </a:solidFill>
                <a:latin typeface="+mn-lt"/>
                <a:ea typeface="宋体" panose="02010600030101010101" pitchFamily="2" charset="-122"/>
                <a:sym typeface="Arial" panose="020B0604020202020204" pitchFamily="34" charset="0"/>
              </a:rPr>
              <a:t>series </a:t>
            </a:r>
            <a:r>
              <a:rPr lang="en-US" altLang="zh-CN" b="1" dirty="0">
                <a:solidFill>
                  <a:srgbClr val="3F3F3F"/>
                </a:solidFill>
                <a:latin typeface="+mn-lt"/>
                <a:ea typeface="宋体" panose="02010600030101010101" pitchFamily="2" charset="-122"/>
                <a:sym typeface="Arial" panose="020B0604020202020204" pitchFamily="34" charset="0"/>
              </a:rPr>
              <a:t>3, Tumor and Pharmacogenomics Tests</a:t>
            </a:r>
            <a:endParaRPr lang="zh-CN" altLang="en-US" b="1" dirty="0">
              <a:solidFill>
                <a:srgbClr val="3F3F3F"/>
              </a:solidFill>
              <a:latin typeface="+mn-lt"/>
              <a:ea typeface="宋体" panose="02010600030101010101" pitchFamily="2" charset="-122"/>
              <a:sym typeface="Arial" panose="020B0604020202020204" pitchFamily="34" charset="0"/>
            </a:endParaRPr>
          </a:p>
        </p:txBody>
      </p:sp>
      <p:graphicFrame>
        <p:nvGraphicFramePr>
          <p:cNvPr id="2" name="表格 1"/>
          <p:cNvGraphicFramePr/>
          <p:nvPr>
            <p:custDataLst>
              <p:tags r:id="rId1"/>
            </p:custDataLst>
          </p:nvPr>
        </p:nvGraphicFramePr>
        <p:xfrm>
          <a:off x="1315720" y="1124008"/>
          <a:ext cx="5983605" cy="5098415"/>
        </p:xfrm>
        <a:graphic>
          <a:graphicData uri="http://schemas.openxmlformats.org/drawingml/2006/table">
            <a:tbl>
              <a:tblPr>
                <a:gradFill rotWithShape="1">
                  <a:gsLst>
                    <a:gs pos="0">
                      <a:srgbClr val="BDCADD">
                        <a:satMod val="103000"/>
                        <a:lumMod val="102000"/>
                        <a:tint val="94000"/>
                      </a:srgbClr>
                    </a:gs>
                    <a:gs pos="50000">
                      <a:srgbClr val="BDCADD">
                        <a:satMod val="110000"/>
                        <a:lumMod val="100000"/>
                        <a:shade val="100000"/>
                      </a:srgbClr>
                    </a:gs>
                    <a:gs pos="100000">
                      <a:srgbClr val="BDCADD">
                        <a:lumMod val="99000"/>
                        <a:satMod val="120000"/>
                        <a:shade val="78000"/>
                      </a:srgbClr>
                    </a:gs>
                  </a:gsLst>
                  <a:lin ang="5400000" scaled="0"/>
                </a:gradFill>
                <a:effectLst>
                  <a:outerShdw blurRad="57150" dist="19050" dir="5400000" algn="ctr" rotWithShape="0">
                    <a:srgbClr val="000000">
                      <a:alpha val="63000"/>
                    </a:srgbClr>
                  </a:outerShdw>
                </a:effectLst>
                <a:tableStyleId>{5940675A-B579-460E-94D1-54222C63F5DA}</a:tableStyleId>
              </a:tblPr>
              <a:tblGrid>
                <a:gridCol w="1319530"/>
                <a:gridCol w="4664075"/>
              </a:tblGrid>
              <a:tr h="319405">
                <a:tc>
                  <a:txBody>
                    <a:bodyPr/>
                    <a:lstStyle/>
                    <a:p>
                      <a:pPr lvl="0" algn="ctr" fontAlgn="ctr">
                        <a:lnSpc>
                          <a:spcPct val="100000"/>
                        </a:lnSpc>
                        <a:buNone/>
                      </a:pPr>
                      <a:r>
                        <a:rPr lang="zh-CN" altLang="en-US" sz="1200" b="1" dirty="0">
                          <a:solidFill>
                            <a:srgbClr val="000000"/>
                          </a:solidFill>
                          <a:effectLst/>
                          <a:latin typeface="Arial" panose="020B0604020202020204" pitchFamily="34" charset="0"/>
                        </a:rPr>
                        <a:t>No</a:t>
                      </a:r>
                      <a:endParaRPr lang="zh-CN" altLang="en-US" sz="1200" b="1" dirty="0">
                        <a:solidFill>
                          <a:srgbClr val="000000"/>
                        </a:solidFill>
                        <a:effectLst/>
                        <a:latin typeface="Arial" panose="020B0604020202020204" pitchFamily="34" charset="0"/>
                      </a:endParaRPr>
                    </a:p>
                  </a:txBody>
                  <a:tcPr marL="9525" marR="9525" marT="9525" marB="0" anchor="ctr">
                    <a:lnL w="6350" cap="flat" cmpd="sng" algn="ctr">
                      <a:noFill/>
                      <a:prstDash val="solid"/>
                      <a:miter lim="800000"/>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ctr">
                        <a:lnSpc>
                          <a:spcPct val="100000"/>
                        </a:lnSpc>
                        <a:buNone/>
                      </a:pPr>
                      <a:r>
                        <a:rPr lang="zh-CN" altLang="en-US" sz="1200" b="1" dirty="0">
                          <a:solidFill>
                            <a:srgbClr val="000000"/>
                          </a:solidFill>
                          <a:effectLst/>
                          <a:latin typeface="Arial" panose="020B0604020202020204" pitchFamily="34" charset="0"/>
                        </a:rPr>
                        <a:t>Product</a:t>
                      </a:r>
                      <a:endParaRPr lang="zh-CN" altLang="en-US" sz="1200" b="1" dirty="0">
                        <a:solidFill>
                          <a:srgbClr val="000000"/>
                        </a:solidFill>
                        <a:effectLst/>
                        <a:latin typeface="Arial" panose="020B0604020202020204" pitchFamily="34" charset="0"/>
                      </a:endParaRPr>
                    </a:p>
                  </a:txBody>
                  <a:tcPr marL="9525" marR="9525" marT="9525" marB="0" anchor="ctr">
                    <a:lnL>
                      <a:noFill/>
                    </a:lnL>
                    <a:lnR w="6350" cap="flat" cmpd="sng" algn="ctr">
                      <a:noFill/>
                      <a:prstDash val="solid"/>
                      <a:miter lim="800000"/>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1</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EGFR gene mutation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2</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Colorectal cancer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3</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err="1">
                          <a:solidFill>
                            <a:srgbClr val="000000"/>
                          </a:solidFill>
                          <a:latin typeface="Arial" panose="020B0604020202020204" pitchFamily="34" charset="0"/>
                        </a:rPr>
                        <a:t>Glioma</a:t>
                      </a:r>
                      <a:r>
                        <a:rPr lang="en-US" altLang="zh-CN" sz="1200" dirty="0">
                          <a:solidFill>
                            <a:srgbClr val="000000"/>
                          </a:solidFill>
                          <a:latin typeface="Arial" panose="020B0604020202020204" pitchFamily="34" charset="0"/>
                        </a:rPr>
                        <a:t> MGMT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7500">
                <a:tc>
                  <a:txBody>
                    <a:bodyPr/>
                    <a:lstStyle/>
                    <a:p>
                      <a:pPr lvl="0" algn="ctr" fontAlgn="ctr">
                        <a:buNone/>
                      </a:pPr>
                      <a:r>
                        <a:rPr lang="en-US" altLang="zh-CN" sz="1200" dirty="0">
                          <a:solidFill>
                            <a:srgbClr val="000000"/>
                          </a:solidFill>
                          <a:latin typeface="Arial" panose="020B0604020202020204" pitchFamily="34" charset="0"/>
                        </a:rPr>
                        <a:t>4</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err="1">
                          <a:solidFill>
                            <a:srgbClr val="000000"/>
                          </a:solidFill>
                          <a:latin typeface="Arial" panose="020B0604020202020204" pitchFamily="34" charset="0"/>
                        </a:rPr>
                        <a:t>Warfarin</a:t>
                      </a:r>
                      <a:r>
                        <a:rPr lang="en-US" altLang="zh-CN" sz="1200" dirty="0">
                          <a:solidFill>
                            <a:srgbClr val="000000"/>
                          </a:solidFill>
                          <a:latin typeface="Arial" panose="020B0604020202020204" pitchFamily="34" charset="0"/>
                        </a:rPr>
                        <a:t> metabolic enzyme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5</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err="1">
                          <a:solidFill>
                            <a:srgbClr val="000000"/>
                          </a:solidFill>
                          <a:latin typeface="Arial" panose="020B0604020202020204" pitchFamily="34" charset="0"/>
                        </a:rPr>
                        <a:t>Clopidogrel</a:t>
                      </a:r>
                      <a:r>
                        <a:rPr lang="en-US" altLang="zh-CN" sz="1200" dirty="0">
                          <a:solidFill>
                            <a:srgbClr val="000000"/>
                          </a:solidFill>
                          <a:latin typeface="Arial" panose="020B0604020202020204" pitchFamily="34" charset="0"/>
                        </a:rPr>
                        <a:t> resistance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770">
                <a:tc>
                  <a:txBody>
                    <a:bodyPr/>
                    <a:lstStyle/>
                    <a:p>
                      <a:pPr lvl="0" algn="ctr" fontAlgn="ctr">
                        <a:buNone/>
                      </a:pPr>
                      <a:r>
                        <a:rPr lang="en-US" altLang="zh-CN" sz="1200" dirty="0">
                          <a:solidFill>
                            <a:srgbClr val="000000"/>
                          </a:solidFill>
                          <a:latin typeface="Arial" panose="020B0604020202020204" pitchFamily="34" charset="0"/>
                        </a:rPr>
                        <a:t>6</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ERCC1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770">
                <a:tc>
                  <a:txBody>
                    <a:bodyPr/>
                    <a:lstStyle/>
                    <a:p>
                      <a:pPr lvl="0" algn="ctr" fontAlgn="ctr">
                        <a:buNone/>
                      </a:pPr>
                      <a:r>
                        <a:rPr lang="en-US" altLang="zh-CN" sz="1200" dirty="0">
                          <a:solidFill>
                            <a:srgbClr val="000000"/>
                          </a:solidFill>
                          <a:latin typeface="Arial" panose="020B0604020202020204" pitchFamily="34" charset="0"/>
                        </a:rPr>
                        <a:t>7</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dirty="0">
                          <a:solidFill>
                            <a:srgbClr val="000000"/>
                          </a:solidFill>
                          <a:latin typeface="Arial" panose="020B0604020202020204" pitchFamily="34" charset="0"/>
                        </a:rPr>
                        <a:t>XRCC1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8</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dirty="0">
                          <a:solidFill>
                            <a:srgbClr val="000000"/>
                          </a:solidFill>
                          <a:latin typeface="Arial" panose="020B0604020202020204" pitchFamily="34" charset="0"/>
                        </a:rPr>
                        <a:t>ABCB1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770">
                <a:tc>
                  <a:txBody>
                    <a:bodyPr/>
                    <a:lstStyle/>
                    <a:p>
                      <a:pPr lvl="0" algn="ctr" fontAlgn="ctr">
                        <a:buNone/>
                      </a:pPr>
                      <a:r>
                        <a:rPr lang="en-US" altLang="zh-CN" sz="1200" dirty="0">
                          <a:solidFill>
                            <a:srgbClr val="000000"/>
                          </a:solidFill>
                          <a:latin typeface="Arial" panose="020B0604020202020204" pitchFamily="34" charset="0"/>
                        </a:rPr>
                        <a:t>9</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dirty="0">
                          <a:solidFill>
                            <a:srgbClr val="000000"/>
                          </a:solidFill>
                          <a:latin typeface="Arial" panose="020B0604020202020204" pitchFamily="34" charset="0"/>
                        </a:rPr>
                        <a:t>ABCC2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10</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dirty="0">
                          <a:solidFill>
                            <a:srgbClr val="000000"/>
                          </a:solidFill>
                          <a:latin typeface="Arial" panose="020B0604020202020204" pitchFamily="34" charset="0"/>
                        </a:rPr>
                        <a:t>GST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7500">
                <a:tc>
                  <a:txBody>
                    <a:bodyPr/>
                    <a:lstStyle/>
                    <a:p>
                      <a:pPr lvl="0" algn="ctr" fontAlgn="ctr">
                        <a:buNone/>
                      </a:pPr>
                      <a:r>
                        <a:rPr lang="en-US" altLang="zh-CN" sz="1200" dirty="0">
                          <a:solidFill>
                            <a:srgbClr val="000000"/>
                          </a:solidFill>
                          <a:latin typeface="Arial" panose="020B0604020202020204" pitchFamily="34" charset="0"/>
                        </a:rPr>
                        <a:t>11</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err="1">
                          <a:solidFill>
                            <a:srgbClr val="000000"/>
                          </a:solidFill>
                          <a:latin typeface="Arial" panose="020B0604020202020204" pitchFamily="34" charset="0"/>
                        </a:rPr>
                        <a:t>Paclitaxel</a:t>
                      </a:r>
                      <a:r>
                        <a:rPr lang="en-US" altLang="zh-CN" sz="1200" dirty="0">
                          <a:solidFill>
                            <a:srgbClr val="000000"/>
                          </a:solidFill>
                          <a:latin typeface="Arial" panose="020B0604020202020204" pitchFamily="34" charset="0"/>
                        </a:rPr>
                        <a:t> resistance gene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12</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MTHFR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13</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Fluorouracil resistance gene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8135">
                <a:tc>
                  <a:txBody>
                    <a:bodyPr/>
                    <a:lstStyle/>
                    <a:p>
                      <a:pPr lvl="0" algn="ctr" fontAlgn="ctr">
                        <a:buNone/>
                      </a:pPr>
                      <a:r>
                        <a:rPr lang="en-US" altLang="zh-CN" sz="1200" dirty="0">
                          <a:solidFill>
                            <a:srgbClr val="000000"/>
                          </a:solidFill>
                          <a:latin typeface="Arial" panose="020B0604020202020204" pitchFamily="34" charset="0"/>
                        </a:rPr>
                        <a:t>14</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IDH gene mutation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319405">
                <a:tc>
                  <a:txBody>
                    <a:bodyPr/>
                    <a:lstStyle/>
                    <a:p>
                      <a:pPr lvl="0" algn="ctr" fontAlgn="ctr">
                        <a:buNone/>
                      </a:pPr>
                      <a:r>
                        <a:rPr lang="en-US" altLang="zh-CN" sz="1200" dirty="0">
                          <a:solidFill>
                            <a:srgbClr val="000000"/>
                          </a:solidFill>
                          <a:latin typeface="Arial" panose="020B0604020202020204" pitchFamily="34" charset="0"/>
                        </a:rPr>
                        <a:t>15</a:t>
                      </a:r>
                      <a:endParaRPr lang="en-US" altLang="zh-CN" sz="1200" dirty="0">
                        <a:solidFill>
                          <a:srgbClr val="000000"/>
                        </a:solidFill>
                        <a:latin typeface="Arial" panose="020B0604020202020204" pitchFamily="34" charset="0"/>
                      </a:endParaRPr>
                    </a:p>
                  </a:txBody>
                  <a:tcPr marL="9525" marR="9525" marT="9525" marB="0" anchor="ctr">
                    <a:lnL w="6350" cap="flat" cmpd="sng" algn="ctr">
                      <a:noFill/>
                      <a:prstDash val="solid"/>
                      <a:miter lim="800000"/>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fontAlgn="ctr">
                        <a:buNone/>
                      </a:pPr>
                      <a:r>
                        <a:rPr lang="en-US" altLang="zh-CN" sz="1200" dirty="0">
                          <a:solidFill>
                            <a:srgbClr val="000000"/>
                          </a:solidFill>
                          <a:latin typeface="Arial" panose="020B0604020202020204" pitchFamily="34" charset="0"/>
                        </a:rPr>
                        <a:t>neural tube defects gene polymorphism test kit</a:t>
                      </a:r>
                      <a:endParaRPr lang="zh-CN" altLang="en-US" sz="1200" dirty="0">
                        <a:solidFill>
                          <a:srgbClr val="000000"/>
                        </a:solidFill>
                        <a:latin typeface="Arial" panose="020B0604020202020204" pitchFamily="34" charset="0"/>
                      </a:endParaRPr>
                    </a:p>
                  </a:txBody>
                  <a:tcPr marL="9525" marR="9525" marT="9525" marB="0" anchor="ctr">
                    <a:lnL>
                      <a:noFill/>
                    </a:lnL>
                    <a:lnR w="6350" cap="flat" cmpd="sng" algn="ctr">
                      <a:noFill/>
                      <a:prstDash val="solid"/>
                      <a:miter lim="800000"/>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48970" y="354330"/>
            <a:ext cx="10596245" cy="5511165"/>
          </a:xfrm>
          <a:prstGeom prst="rect">
            <a:avLst/>
          </a:prstGeom>
          <a:noFill/>
        </p:spPr>
        <p:txBody>
          <a:bodyPr wrap="square" rtlCol="0">
            <a:spAutoFit/>
          </a:bodyPr>
          <a:p>
            <a:pPr algn="just"/>
            <a:endParaRPr lang="zh-CN" altLang="en-US" sz="1600">
              <a:latin typeface="思源黑体 CN Normal" panose="020B0400000000000000" charset="-122"/>
              <a:ea typeface="思源黑体 CN Normal" panose="020B0400000000000000" charset="-122"/>
            </a:endParaRPr>
          </a:p>
          <a:p>
            <a:pPr algn="just"/>
            <a:r>
              <a:rPr lang="zh-CN" altLang="en-US" b="1">
                <a:latin typeface="思源黑体 CN Normal" panose="020B0400000000000000" charset="-122"/>
                <a:ea typeface="思源黑体 CN Normal" panose="020B0400000000000000" charset="-122"/>
              </a:rPr>
              <a:t>ⅡIntroduction of Hymon SARS-CoV-2 Test Kit</a:t>
            </a:r>
            <a:endParaRPr lang="zh-CN" altLang="en-US" b="1">
              <a:latin typeface="思源黑体 CN Normal" panose="020B0400000000000000" charset="-122"/>
              <a:ea typeface="思源黑体 CN Normal" panose="020B0400000000000000" charset="-122"/>
            </a:endParaRPr>
          </a:p>
          <a:p>
            <a:pPr algn="just"/>
            <a:endParaRPr lang="zh-CN" altLang="en-US" b="1">
              <a:latin typeface="思源黑体 CN Normal" panose="020B0400000000000000" charset="-122"/>
              <a:ea typeface="思源黑体 CN Normal" panose="020B0400000000000000" charset="-122"/>
            </a:endParaRPr>
          </a:p>
          <a:p>
            <a:pPr algn="just"/>
            <a:r>
              <a:rPr lang="zh-CN" altLang="en-US" sz="1400" b="1">
                <a:latin typeface="思源黑体 CN Normal" panose="020B0400000000000000" charset="-122"/>
                <a:ea typeface="思源黑体 CN Normal" panose="020B0400000000000000" charset="-122"/>
                <a:sym typeface="+mn-ea"/>
              </a:rPr>
              <a:t>Ⅱ</a:t>
            </a:r>
            <a:r>
              <a:rPr lang="en-US" altLang="zh-CN" sz="1400" b="1">
                <a:latin typeface="思源黑体 CN Normal" panose="020B0400000000000000" charset="-122"/>
                <a:ea typeface="思源黑体 CN Normal" panose="020B0400000000000000" charset="-122"/>
                <a:sym typeface="+mn-ea"/>
              </a:rPr>
              <a:t>.</a:t>
            </a:r>
            <a:r>
              <a:rPr lang="zh-CN" altLang="en-US" sz="1400" b="1">
                <a:latin typeface="思源黑体 CN Normal" panose="020B0400000000000000" charset="-122"/>
                <a:ea typeface="思源黑体 CN Normal" panose="020B0400000000000000" charset="-122"/>
                <a:sym typeface="+mn-ea"/>
              </a:rPr>
              <a:t>Ⅰ</a:t>
            </a:r>
            <a:r>
              <a:rPr lang="en-US" altLang="zh-CN" sz="1400" b="1">
                <a:latin typeface="思源黑体 CN Normal" panose="020B0400000000000000" charset="-122"/>
                <a:ea typeface="思源黑体 CN Normal" panose="020B0400000000000000" charset="-122"/>
                <a:sym typeface="+mn-ea"/>
              </a:rPr>
              <a:t>Description:</a:t>
            </a:r>
            <a:endParaRPr lang="zh-CN" altLang="en-US" sz="1400" b="1">
              <a:latin typeface="思源黑体 CN Normal" panose="020B0400000000000000" charset="-122"/>
              <a:ea typeface="思源黑体 CN Normal" panose="020B0400000000000000" charset="-122"/>
            </a:endParaRPr>
          </a:p>
          <a:p>
            <a:pPr indent="457200" algn="just" fontAlgn="auto">
              <a:lnSpc>
                <a:spcPct val="120000"/>
              </a:lnSpc>
            </a:pPr>
            <a:r>
              <a:rPr lang="zh-CN" altLang="en-US" sz="1400">
                <a:latin typeface="思源黑体 CN Normal" panose="020B0400000000000000" charset="-122"/>
                <a:ea typeface="思源黑体 CN Normal" panose="020B0400000000000000" charset="-122"/>
              </a:rPr>
              <a:t>Hymon SARS-CoV-2 Test Kit provides in vitro detection of coronavirus SARS-CoV-2 in nasopharyngeal swab and other respiratory samples.  The  virus  infects  human   and caused COVID-19.</a:t>
            </a:r>
            <a:endParaRPr lang="zh-CN" altLang="en-US" sz="1400">
              <a:latin typeface="思源黑体 CN Normal" panose="020B0400000000000000" charset="-122"/>
              <a:ea typeface="思源黑体 CN Normal" panose="020B0400000000000000" charset="-122"/>
            </a:endParaRPr>
          </a:p>
          <a:p>
            <a:pPr marL="12700" marR="9525" indent="457200" algn="just" fontAlgn="auto">
              <a:lnSpc>
                <a:spcPct val="120000"/>
              </a:lnSpc>
              <a:spcBef>
                <a:spcPts val="40"/>
              </a:spcBef>
            </a:pPr>
            <a:r>
              <a:rPr lang="zh-CN" altLang="en-US" sz="1400">
                <a:latin typeface="思源黑体 CN Normal" panose="020B0400000000000000" charset="-122"/>
                <a:ea typeface="思源黑体 CN Normal" panose="020B0400000000000000" charset="-122"/>
                <a:sym typeface="+mn-ea"/>
              </a:rPr>
              <a:t>The test applies proprietary MoLock, a nanobody-based probe technology, and OT, a buffer system technology, to build a fast and easy</a:t>
            </a:r>
            <a:r>
              <a:rPr lang="zh-CN" altLang="en-US" sz="1400">
                <a:solidFill>
                  <a:schemeClr val="accent2">
                    <a:lumMod val="75000"/>
                  </a:schemeClr>
                </a:solidFill>
                <a:latin typeface="思源黑体 CN Normal" panose="020B0400000000000000" charset="-122"/>
                <a:ea typeface="思源黑体 CN Normal" panose="020B0400000000000000" charset="-122"/>
                <a:sym typeface="+mn-ea"/>
              </a:rPr>
              <a:t> single-tube</a:t>
            </a:r>
            <a:r>
              <a:rPr lang="zh-CN" altLang="en-US" sz="1400">
                <a:latin typeface="思源黑体 CN Normal" panose="020B0400000000000000" charset="-122"/>
                <a:ea typeface="思源黑体 CN Normal" panose="020B0400000000000000" charset="-122"/>
                <a:sym typeface="+mn-ea"/>
              </a:rPr>
              <a:t>, </a:t>
            </a:r>
            <a:r>
              <a:rPr lang="zh-CN" altLang="en-US" sz="1400">
                <a:solidFill>
                  <a:schemeClr val="accent2">
                    <a:lumMod val="75000"/>
                  </a:schemeClr>
                </a:solidFill>
                <a:latin typeface="思源黑体 CN Normal" panose="020B0400000000000000" charset="-122"/>
                <a:ea typeface="思源黑体 CN Normal" panose="020B0400000000000000" charset="-122"/>
                <a:sym typeface="+mn-ea"/>
              </a:rPr>
              <a:t>sample-to-result</a:t>
            </a:r>
            <a:r>
              <a:rPr lang="zh-CN" altLang="en-US" sz="1400">
                <a:latin typeface="思源黑体 CN Normal" panose="020B0400000000000000" charset="-122"/>
                <a:ea typeface="思源黑体 CN Normal" panose="020B0400000000000000" charset="-122"/>
                <a:sym typeface="+mn-ea"/>
              </a:rPr>
              <a:t> ultrasensitive test. With overall turnaround time at </a:t>
            </a:r>
            <a:r>
              <a:rPr lang="zh-CN" altLang="en-US" sz="1400">
                <a:solidFill>
                  <a:schemeClr val="accent2">
                    <a:lumMod val="75000"/>
                  </a:schemeClr>
                </a:solidFill>
                <a:latin typeface="思源黑体 CN Normal" panose="020B0400000000000000" charset="-122"/>
                <a:ea typeface="思源黑体 CN Normal" panose="020B0400000000000000" charset="-122"/>
                <a:sym typeface="+mn-ea"/>
              </a:rPr>
              <a:t>1.5 hours</a:t>
            </a:r>
            <a:r>
              <a:rPr lang="zh-CN" altLang="en-US" sz="1400">
                <a:latin typeface="思源黑体 CN Normal" panose="020B0400000000000000" charset="-122"/>
                <a:ea typeface="思源黑体 CN Normal" panose="020B0400000000000000" charset="-122"/>
                <a:sym typeface="+mn-ea"/>
              </a:rPr>
              <a:t>, the kit offers </a:t>
            </a:r>
            <a:r>
              <a:rPr lang="zh-CN" altLang="en-US" sz="1400">
                <a:solidFill>
                  <a:schemeClr val="accent2">
                    <a:lumMod val="75000"/>
                  </a:schemeClr>
                </a:solidFill>
                <a:latin typeface="思源黑体 CN Normal" panose="020B0400000000000000" charset="-122"/>
                <a:ea typeface="思源黑体 CN Normal" panose="020B0400000000000000" charset="-122"/>
                <a:sym typeface="+mn-ea"/>
              </a:rPr>
              <a:t>5 copies/PCR</a:t>
            </a:r>
            <a:r>
              <a:rPr lang="zh-CN" altLang="en-US" sz="1400">
                <a:latin typeface="思源黑体 CN Normal" panose="020B0400000000000000" charset="-122"/>
                <a:ea typeface="思源黑体 CN Normal" panose="020B0400000000000000" charset="-122"/>
                <a:sym typeface="+mn-ea"/>
              </a:rPr>
              <a:t> detection limit of SARS-CoV-2. It provides references to key clinical decisions such as confirmation of early infection, evaluation of therapeutic efficacy, and determination of negative conversion.</a:t>
            </a:r>
            <a:endParaRPr lang="zh-CN" altLang="en-US" sz="1400">
              <a:latin typeface="思源黑体 CN Normal" panose="020B0400000000000000" charset="-122"/>
              <a:ea typeface="思源黑体 CN Normal" panose="020B0400000000000000" charset="-122"/>
              <a:sym typeface="+mn-ea"/>
            </a:endParaRPr>
          </a:p>
          <a:p>
            <a:pPr marL="12700" marR="9525" indent="457200" algn="just" fontAlgn="auto">
              <a:lnSpc>
                <a:spcPct val="120000"/>
              </a:lnSpc>
              <a:spcBef>
                <a:spcPts val="40"/>
              </a:spcBef>
            </a:pPr>
            <a:r>
              <a:rPr lang="zh-CN" altLang="en-US" sz="1400">
                <a:latin typeface="思源黑体 CN Normal" panose="020B0400000000000000" charset="-122"/>
                <a:ea typeface="思源黑体 CN Normal" panose="020B0400000000000000" charset="-122"/>
                <a:sym typeface="+mn-ea"/>
              </a:rPr>
              <a:t>Currently, HymonBio has manufactory capacity of </a:t>
            </a:r>
            <a:r>
              <a:rPr lang="zh-CN" altLang="en-US" sz="1400">
                <a:solidFill>
                  <a:schemeClr val="accent2">
                    <a:lumMod val="75000"/>
                  </a:schemeClr>
                </a:solidFill>
                <a:latin typeface="思源黑体 CN Normal" panose="020B0400000000000000" charset="-122"/>
                <a:ea typeface="思源黑体 CN Normal" panose="020B0400000000000000" charset="-122"/>
                <a:sym typeface="+mn-ea"/>
              </a:rPr>
              <a:t>500,000 tests/week</a:t>
            </a:r>
            <a:r>
              <a:rPr lang="zh-CN" altLang="en-US" sz="1400">
                <a:latin typeface="思源黑体 CN Normal" panose="020B0400000000000000" charset="-122"/>
                <a:ea typeface="思源黑体 CN Normal" panose="020B0400000000000000" charset="-122"/>
                <a:sym typeface="+mn-ea"/>
              </a:rPr>
              <a:t> at its TC- Biobay base.</a:t>
            </a:r>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p:txBody>
      </p:sp>
      <p:pic>
        <p:nvPicPr>
          <p:cNvPr id="7" name="image2.jpeg"/>
          <p:cNvPicPr>
            <a:picLocks noChangeAspect="1"/>
          </p:cNvPicPr>
          <p:nvPr/>
        </p:nvPicPr>
        <p:blipFill>
          <a:blip r:embed="rId1" cstate="print"/>
          <a:stretch>
            <a:fillRect/>
          </a:stretch>
        </p:blipFill>
        <p:spPr>
          <a:xfrm>
            <a:off x="1534795" y="3386455"/>
            <a:ext cx="3636010" cy="2729230"/>
          </a:xfrm>
          <a:prstGeom prst="rect">
            <a:avLst/>
          </a:prstGeom>
        </p:spPr>
      </p:pic>
      <p:pic>
        <p:nvPicPr>
          <p:cNvPr id="8" name="image3.jpeg"/>
          <p:cNvPicPr>
            <a:picLocks noChangeAspect="1"/>
          </p:cNvPicPr>
          <p:nvPr/>
        </p:nvPicPr>
        <p:blipFill>
          <a:blip r:embed="rId2" cstate="print"/>
          <a:stretch>
            <a:fillRect/>
          </a:stretch>
        </p:blipFill>
        <p:spPr>
          <a:xfrm>
            <a:off x="6539230" y="3386455"/>
            <a:ext cx="3633470" cy="2729865"/>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14070" y="552450"/>
            <a:ext cx="10563860" cy="5154295"/>
          </a:xfrm>
          <a:prstGeom prst="rect">
            <a:avLst/>
          </a:prstGeom>
          <a:noFill/>
        </p:spPr>
        <p:txBody>
          <a:bodyPr wrap="square" rtlCol="0">
            <a:spAutoFit/>
          </a:bodyPr>
          <a:p>
            <a:pPr marL="285750" indent="-285750" algn="just">
              <a:lnSpc>
                <a:spcPct val="150000"/>
              </a:lnSpc>
              <a:buFont typeface="Arial" panose="020B0604020202020204" pitchFamily="34" charset="0"/>
              <a:buNone/>
              <a:defRPr/>
            </a:pPr>
            <a:r>
              <a:rPr lang="zh-CN" altLang="en-US" sz="1400" b="1">
                <a:latin typeface="思源黑体 CN Normal" panose="020B0400000000000000" charset="-122"/>
                <a:ea typeface="思源黑体 CN Normal" panose="020B0400000000000000" charset="-122"/>
                <a:sym typeface="+mn-ea"/>
              </a:rPr>
              <a:t>Ⅱ.Ⅱ Technological Features:</a:t>
            </a:r>
            <a:endParaRPr lang="zh-CN" altLang="en-US" sz="1400" b="1">
              <a:latin typeface="思源黑体 CN Normal" panose="020B0400000000000000" charset="-122"/>
              <a:ea typeface="思源黑体 CN Normal" panose="020B0400000000000000" charset="-122"/>
            </a:endParaRPr>
          </a:p>
          <a:p>
            <a:pPr marL="285750" indent="-285750" algn="just">
              <a:lnSpc>
                <a:spcPct val="150000"/>
              </a:lnSpc>
              <a:buFont typeface="Arial" panose="020B0604020202020204" pitchFamily="34" charset="0"/>
              <a:buNone/>
              <a:defRPr/>
            </a:pPr>
            <a:r>
              <a:rPr lang="zh-CN" altLang="en-US" sz="1400">
                <a:latin typeface="思源黑体 CN Normal" panose="020B0400000000000000" charset="-122"/>
                <a:ea typeface="思源黑体 CN Normal" panose="020B0400000000000000" charset="-122"/>
                <a:sym typeface="+mn-ea"/>
              </a:rPr>
              <a:t>1.MoLock (Molecular Lock) for ultra-sensitivity and specificity, multiplexity:</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LOD ≤ 5 copies/PCR</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Specificity: zero cross-reactivity</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Window period detection</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MoLock, nanobody technology that stabilize primer hybridization on RNA and DNA improves initiation of reverse-transcription and elongation, boosting limit of detection to 5 copies/PCR, and zero cross-reactivity to other respiratory pathogens;</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Multiplexed design and high sensitivity fit for screening of early-stage window- period infections;</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endParaRPr lang="zh-CN" altLang="en-US" sz="1400">
              <a:latin typeface="思源黑体 CN Normal" panose="020B0400000000000000" charset="-122"/>
              <a:ea typeface="思源黑体 CN Normal" panose="020B0400000000000000" charset="-122"/>
            </a:endParaRPr>
          </a:p>
          <a:p>
            <a:pPr marL="285750" indent="-285750" algn="just">
              <a:lnSpc>
                <a:spcPct val="150000"/>
              </a:lnSpc>
              <a:buFont typeface="Arial" panose="020B0604020202020204" pitchFamily="34" charset="0"/>
              <a:buNone/>
              <a:defRPr/>
            </a:pPr>
            <a:r>
              <a:rPr lang="zh-CN" altLang="en-US" sz="1400">
                <a:latin typeface="思源黑体 CN Normal" panose="020B0400000000000000" charset="-122"/>
                <a:ea typeface="思源黑体 CN Normal" panose="020B0400000000000000" charset="-122"/>
                <a:sym typeface="+mn-ea"/>
              </a:rPr>
              <a:t>2.DTDI (Dual-Targets-Dual-ICs) for robustness and quality:</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r>
              <a:rPr lang="en-US" altLang="zh-CN" sz="1400">
                <a:latin typeface="思源黑体 CN Normal" panose="020B0400000000000000" charset="-122"/>
                <a:ea typeface="思源黑体 CN Normal" panose="020B0400000000000000" charset="-122"/>
                <a:sym typeface="+mn-ea"/>
              </a:rPr>
              <a:t>F</a:t>
            </a:r>
            <a:r>
              <a:rPr lang="zh-CN" altLang="en-US" sz="1400">
                <a:latin typeface="思源黑体 CN Normal" panose="020B0400000000000000" charset="-122"/>
                <a:ea typeface="思源黑体 CN Normal" panose="020B0400000000000000" charset="-122"/>
                <a:sym typeface="+mn-ea"/>
              </a:rPr>
              <a:t>alse negative &lt; 1/1000,000</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Error rate: zero sampling or process error</a:t>
            </a:r>
            <a:endParaRPr lang="zh-CN" altLang="en-US" sz="1400">
              <a:latin typeface="思源黑体 CN Normal" panose="020B0400000000000000" charset="-122"/>
              <a:ea typeface="思源黑体 CN Normal" panose="020B0400000000000000" charset="-122"/>
              <a:sym typeface="+mn-ea"/>
            </a:endParaRPr>
          </a:p>
          <a:p>
            <a:pPr marL="285750" indent="-285750" algn="just" fontAlgn="auto">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Two PCR targets at viral N gene and E gene, reducing the risk of false negative to less than 1 millionth and resisting to mutations in viral strains after generations of infection;</a:t>
            </a:r>
            <a:endParaRPr lang="zh-CN" altLang="en-US" sz="1400">
              <a:latin typeface="思源黑体 CN Normal" panose="020B0400000000000000" charset="-122"/>
              <a:ea typeface="思源黑体 CN Normal" panose="020B0400000000000000" charset="-122"/>
            </a:endParaRPr>
          </a:p>
          <a:p>
            <a:pPr marL="285750" indent="-285750" algn="just" fontAlgn="auto">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One heterogeneous internal control for process quality, one house-keeping gene internal control for sampling quality;</a:t>
            </a:r>
            <a:endParaRPr lang="zh-CN" altLang="en-US" sz="1400">
              <a:latin typeface="思源黑体 CN Normal" panose="020B0400000000000000" charset="-122"/>
              <a:ea typeface="思源黑体 CN Normal" panose="020B0400000000000000" charset="-122"/>
            </a:endParaRPr>
          </a:p>
          <a:p>
            <a:pPr indent="0" algn="just" fontAlgn="auto">
              <a:buFont typeface="Wingdings" panose="05000000000000000000" charset="0"/>
              <a:buNone/>
            </a:pPr>
            <a:endParaRPr lang="zh-CN" altLang="en-US" sz="1400">
              <a:latin typeface="思源黑体 CN Normal" panose="020B0400000000000000" charset="-122"/>
              <a:ea typeface="思源黑体 CN Normal" panose="020B0400000000000000" charset="-122"/>
            </a:endParaRPr>
          </a:p>
          <a:p>
            <a:pPr marL="285750" indent="-285750" algn="just"/>
            <a:r>
              <a:rPr lang="zh-CN" altLang="en-US" sz="1400">
                <a:latin typeface="思源黑体 CN Normal" panose="020B0400000000000000" charset="-122"/>
                <a:ea typeface="思源黑体 CN Normal" panose="020B0400000000000000" charset="-122"/>
                <a:sym typeface="+mn-ea"/>
              </a:rPr>
              <a:t>3.One-Step Sample Processing for fast turnaround time of complete test:</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TCT &lt;1.5 hours</a:t>
            </a:r>
            <a:endParaRPr lang="zh-CN" altLang="en-US" sz="1400">
              <a:latin typeface="思源黑体 CN Normal" panose="020B0400000000000000" charset="-122"/>
              <a:ea typeface="思源黑体 CN Normal" panose="020B0400000000000000" charset="-122"/>
            </a:endParaRPr>
          </a:p>
          <a:p>
            <a:pPr marL="285750" indent="-285750" algn="just" fontAlgn="auto">
              <a:buFont typeface="Wingdings" panose="05000000000000000000" charset="0"/>
              <a:buChar char="l"/>
            </a:pPr>
            <a:r>
              <a:rPr lang="zh-CN" altLang="en-US" sz="1400">
                <a:latin typeface="思源黑体 CN Normal" panose="020B0400000000000000" charset="-122"/>
                <a:ea typeface="思源黑体 CN Normal" panose="020B0400000000000000" charset="-122"/>
                <a:sym typeface="+mn-ea"/>
              </a:rPr>
              <a:t>Sampling technology enables direct releasing of viral RNA for direct RT-PCR detection in 5 minutes without nucleic acid extraction.</a:t>
            </a:r>
            <a:endParaRPr lang="zh-CN" altLang="en-US" sz="1400">
              <a:latin typeface="思源黑体 CN Normal" panose="020B0400000000000000" charset="-122"/>
              <a:ea typeface="思源黑体 CN Normal" panose="020B0400000000000000" charset="-122"/>
            </a:endParaRPr>
          </a:p>
          <a:p>
            <a:pPr marL="285750" indent="-285750" algn="just">
              <a:buFont typeface="Wingdings" panose="05000000000000000000" charset="0"/>
              <a:buChar char="l"/>
            </a:pPr>
            <a:endParaRPr lang="zh-CN" altLang="en-US" sz="1400">
              <a:latin typeface="思源黑体 CN Normal" panose="020B0400000000000000" charset="-122"/>
              <a:ea typeface="思源黑体 CN Normal" panose="020B0400000000000000"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75360" y="837565"/>
            <a:ext cx="8983345" cy="583565"/>
          </a:xfrm>
          <a:prstGeom prst="rect">
            <a:avLst/>
          </a:prstGeom>
          <a:noFill/>
        </p:spPr>
        <p:txBody>
          <a:bodyPr wrap="square" rtlCol="0">
            <a:spAutoFit/>
          </a:bodyPr>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pic>
        <p:nvPicPr>
          <p:cNvPr id="3" name="图片 2"/>
          <p:cNvPicPr>
            <a:picLocks noChangeAspect="1"/>
          </p:cNvPicPr>
          <p:nvPr/>
        </p:nvPicPr>
        <p:blipFill>
          <a:blip r:embed="rId2"/>
          <a:stretch>
            <a:fillRect/>
          </a:stretch>
        </p:blipFill>
        <p:spPr>
          <a:xfrm>
            <a:off x="5222875" y="244475"/>
            <a:ext cx="6823075" cy="5974080"/>
          </a:xfrm>
          <a:prstGeom prst="rect">
            <a:avLst/>
          </a:prstGeom>
        </p:spPr>
      </p:pic>
      <p:sp>
        <p:nvSpPr>
          <p:cNvPr id="4" name="文本框 3"/>
          <p:cNvSpPr txBox="1"/>
          <p:nvPr/>
        </p:nvSpPr>
        <p:spPr>
          <a:xfrm>
            <a:off x="372110" y="1421130"/>
            <a:ext cx="5121275" cy="3383280"/>
          </a:xfrm>
          <a:prstGeom prst="rect">
            <a:avLst/>
          </a:prstGeom>
          <a:noFill/>
        </p:spPr>
        <p:txBody>
          <a:bodyPr wrap="square" rtlCol="0" anchor="t">
            <a:spAutoFit/>
          </a:bodyPr>
          <a:p>
            <a:pPr marL="12700" algn="l">
              <a:lnSpc>
                <a:spcPct val="100000"/>
              </a:lnSpc>
            </a:pPr>
            <a:r>
              <a:rPr lang="en-US" altLang="zh-CN" sz="1400" b="1">
                <a:solidFill>
                  <a:srgbClr val="5F5F5F"/>
                </a:solidFill>
                <a:latin typeface="思源黑体 CN Normal" panose="020B0400000000000000" charset="-122"/>
                <a:ea typeface="思源黑体 CN Normal" panose="020B0400000000000000" charset="-122"/>
                <a:cs typeface="Arial" panose="020B0604020202020204"/>
                <a:sym typeface="+mn-ea"/>
              </a:rPr>
              <a:t>1. </a:t>
            </a:r>
            <a:r>
              <a:rPr lang="zh-CN" altLang="en-US" sz="1400" b="1">
                <a:solidFill>
                  <a:srgbClr val="5F5F5F"/>
                </a:solidFill>
                <a:latin typeface="思源黑体 CN Normal" panose="020B0400000000000000" charset="-122"/>
                <a:ea typeface="思源黑体 CN Normal" panose="020B0400000000000000" charset="-122"/>
                <a:cs typeface="Arial" panose="020B0604020202020204"/>
                <a:sym typeface="+mn-ea"/>
              </a:rPr>
              <a:t>HymonBio </a:t>
            </a:r>
            <a:r>
              <a:rPr lang="zh-CN" altLang="en-US" sz="1400" b="1">
                <a:solidFill>
                  <a:schemeClr val="accent2">
                    <a:lumMod val="75000"/>
                  </a:schemeClr>
                </a:solidFill>
                <a:latin typeface="思源黑体 CN Normal" panose="020B0400000000000000" charset="-122"/>
                <a:ea typeface="思源黑体 CN Normal" panose="020B0400000000000000" charset="-122"/>
                <a:cs typeface="Arial" panose="020B0604020202020204"/>
                <a:sym typeface="+mn-ea"/>
              </a:rPr>
              <a:t>Single-Tube, Sample-to-Result</a:t>
            </a:r>
            <a:r>
              <a:rPr lang="zh-CN" altLang="en-US" sz="1400" b="1">
                <a:solidFill>
                  <a:srgbClr val="5F5F5F"/>
                </a:solidFill>
                <a:latin typeface="思源黑体 CN Normal" panose="020B0400000000000000" charset="-122"/>
                <a:ea typeface="思源黑体 CN Normal" panose="020B0400000000000000" charset="-122"/>
                <a:cs typeface="Arial" panose="020B0604020202020204"/>
                <a:sym typeface="+mn-ea"/>
              </a:rPr>
              <a:t> RNA test：</a:t>
            </a:r>
            <a:endParaRPr lang="zh-CN" altLang="en-US" sz="1400" b="1">
              <a:solidFill>
                <a:srgbClr val="5F5F5F"/>
              </a:solidFill>
              <a:latin typeface="思源黑体 CN Normal" panose="020B0400000000000000" charset="-122"/>
              <a:ea typeface="思源黑体 CN Normal" panose="020B0400000000000000" charset="-122"/>
              <a:cs typeface="Arial" panose="020B0604020202020204"/>
              <a:sym typeface="+mn-ea"/>
            </a:endParaRPr>
          </a:p>
          <a:p>
            <a:pPr marL="12700" algn="l">
              <a:lnSpc>
                <a:spcPct val="100000"/>
              </a:lnSpc>
            </a:pPr>
            <a:endParaRPr lang="zh-CN" altLang="en-US" sz="1400" b="1">
              <a:solidFill>
                <a:srgbClr val="5F5F5F"/>
              </a:solidFill>
              <a:latin typeface="思源黑体 CN Normal" panose="020B0400000000000000" charset="-122"/>
              <a:ea typeface="思源黑体 CN Normal" panose="020B0400000000000000" charset="-122"/>
              <a:cs typeface="Arial" panose="020B0604020202020204"/>
            </a:endParaRPr>
          </a:p>
          <a:p>
            <a:pPr marL="12700" algn="l">
              <a:lnSpc>
                <a:spcPct val="100000"/>
              </a:lnSpc>
            </a:pPr>
            <a:r>
              <a:rPr lang="zh-CN" altLang="en-US" sz="1400" b="1">
                <a:solidFill>
                  <a:schemeClr val="accent2">
                    <a:lumMod val="75000"/>
                  </a:schemeClr>
                </a:solidFill>
                <a:latin typeface="思源黑体 CN Normal" panose="020B0400000000000000" charset="-122"/>
                <a:ea typeface="思源黑体 CN Normal" panose="020B0400000000000000" charset="-122"/>
                <a:cs typeface="Arial" panose="020B0604020202020204"/>
                <a:sym typeface="+mn-ea"/>
              </a:rPr>
              <a:t>One-step</a:t>
            </a:r>
            <a:r>
              <a:rPr lang="zh-CN" altLang="en-US" sz="1400" b="1">
                <a:solidFill>
                  <a:srgbClr val="5F5F5F"/>
                </a:solidFill>
                <a:latin typeface="思源黑体 CN Normal" panose="020B0400000000000000" charset="-122"/>
                <a:ea typeface="思源黑体 CN Normal" panose="020B0400000000000000" charset="-122"/>
                <a:cs typeface="Arial" panose="020B0604020202020204"/>
                <a:sym typeface="+mn-ea"/>
              </a:rPr>
              <a:t> sample RNA processing</a:t>
            </a:r>
            <a:endParaRPr lang="zh-CN" altLang="en-US" sz="1400" b="1">
              <a:solidFill>
                <a:srgbClr val="5F5F5F"/>
              </a:solidFill>
              <a:latin typeface="思源黑体 CN Normal" panose="020B0400000000000000" charset="-122"/>
              <a:ea typeface="思源黑体 CN Normal" panose="020B0400000000000000" charset="-122"/>
              <a:cs typeface="Arial" panose="020B0604020202020204"/>
            </a:endParaRPr>
          </a:p>
          <a:p>
            <a:pPr marL="12700" marR="5080" algn="l">
              <a:lnSpc>
                <a:spcPct val="151000"/>
              </a:lnSpc>
            </a:pPr>
            <a:r>
              <a:rPr lang="zh-CN" altLang="en-US" sz="1400" b="1">
                <a:solidFill>
                  <a:srgbClr val="5F5F5F"/>
                </a:solidFill>
                <a:latin typeface="思源黑体 CN Normal" panose="020B0400000000000000" charset="-122"/>
                <a:ea typeface="思源黑体 CN Normal" panose="020B0400000000000000" charset="-122"/>
                <a:cs typeface="Arial" panose="020B0604020202020204"/>
                <a:sym typeface="+mn-ea"/>
              </a:rPr>
              <a:t>Direct RT-PCR with processed RNA，</a:t>
            </a:r>
            <a:r>
              <a:rPr lang="zh-CN" altLang="en-US" sz="1400" b="1">
                <a:solidFill>
                  <a:schemeClr val="accent2">
                    <a:lumMod val="75000"/>
                  </a:schemeClr>
                </a:solidFill>
                <a:latin typeface="思源黑体 CN Normal" panose="020B0400000000000000" charset="-122"/>
                <a:ea typeface="思源黑体 CN Normal" panose="020B0400000000000000" charset="-122"/>
                <a:cs typeface="Arial" panose="020B0604020202020204"/>
                <a:sym typeface="+mn-ea"/>
              </a:rPr>
              <a:t>TAT&lt;1.5 h </a:t>
            </a:r>
            <a:endParaRPr lang="zh-CN" altLang="en-US" sz="1400" b="1">
              <a:solidFill>
                <a:srgbClr val="5F5F5F"/>
              </a:solidFill>
              <a:latin typeface="思源黑体 CN Normal" panose="020B0400000000000000" charset="-122"/>
              <a:ea typeface="思源黑体 CN Normal" panose="020B0400000000000000" charset="-122"/>
              <a:cs typeface="Arial" panose="020B0604020202020204"/>
              <a:sym typeface="+mn-ea"/>
            </a:endParaRPr>
          </a:p>
          <a:p>
            <a:pPr marL="12700" marR="5080" algn="l">
              <a:lnSpc>
                <a:spcPct val="151000"/>
              </a:lnSpc>
            </a:pPr>
            <a:r>
              <a:rPr lang="zh-CN" altLang="en-US" sz="1400" b="1">
                <a:solidFill>
                  <a:srgbClr val="5F5F5F"/>
                </a:solidFill>
                <a:latin typeface="思源黑体 CN Normal" panose="020B0400000000000000" charset="-122"/>
                <a:ea typeface="思源黑体 CN Normal" panose="020B0400000000000000" charset="-122"/>
                <a:cs typeface="Arial" panose="020B0604020202020204"/>
                <a:sym typeface="+mn-ea"/>
              </a:rPr>
              <a:t>Early detection with</a:t>
            </a:r>
            <a:r>
              <a:rPr lang="zh-CN" altLang="en-US" sz="1400" b="1">
                <a:solidFill>
                  <a:schemeClr val="accent2">
                    <a:lumMod val="75000"/>
                  </a:schemeClr>
                </a:solidFill>
                <a:latin typeface="思源黑体 CN Normal" panose="020B0400000000000000" charset="-122"/>
                <a:ea typeface="思源黑体 CN Normal" panose="020B0400000000000000" charset="-122"/>
                <a:cs typeface="Arial" panose="020B0604020202020204"/>
                <a:sym typeface="+mn-ea"/>
              </a:rPr>
              <a:t> viral LOD ≥ 5 copies/PCR</a:t>
            </a:r>
            <a:endParaRPr lang="zh-CN" altLang="en-US" sz="1400" b="1">
              <a:solidFill>
                <a:schemeClr val="accent2">
                  <a:lumMod val="75000"/>
                </a:schemeClr>
              </a:solidFill>
              <a:latin typeface="思源黑体 CN Normal" panose="020B0400000000000000" charset="-122"/>
              <a:ea typeface="思源黑体 CN Normal" panose="020B0400000000000000" charset="-122"/>
              <a:cs typeface="Arial" panose="020B0604020202020204"/>
              <a:sym typeface="+mn-ea"/>
            </a:endParaRPr>
          </a:p>
          <a:p>
            <a:pPr marL="12700" marR="5080" algn="l">
              <a:lnSpc>
                <a:spcPct val="151000"/>
              </a:lnSpc>
            </a:pPr>
            <a:endParaRPr lang="zh-CN" altLang="en-US" sz="1400" b="1">
              <a:solidFill>
                <a:schemeClr val="accent2">
                  <a:lumMod val="75000"/>
                </a:schemeClr>
              </a:solidFill>
              <a:latin typeface="思源黑体 CN Normal" panose="020B0400000000000000" charset="-122"/>
              <a:ea typeface="思源黑体 CN Normal" panose="020B0400000000000000" charset="-122"/>
              <a:cs typeface="Arial" panose="020B0604020202020204"/>
              <a:sym typeface="+mn-ea"/>
            </a:endParaRPr>
          </a:p>
          <a:p>
            <a:pPr marL="12700" marR="5080" algn="l">
              <a:lnSpc>
                <a:spcPct val="151000"/>
              </a:lnSpc>
            </a:pPr>
            <a:r>
              <a:rPr lang="en-US" altLang="zh-CN" sz="1400" b="1">
                <a:solidFill>
                  <a:srgbClr val="5F5F5F"/>
                </a:solidFill>
                <a:latin typeface="思源黑体 CN Normal" panose="020B0400000000000000" charset="-122"/>
                <a:ea typeface="思源黑体 CN Normal" panose="020B0400000000000000" charset="-122"/>
                <a:cs typeface="Arial" panose="020B0604020202020204"/>
                <a:sym typeface="+mn-ea"/>
              </a:rPr>
              <a:t>2. </a:t>
            </a:r>
            <a:r>
              <a:rPr lang="zh-CN" altLang="en-US" sz="1400" b="1">
                <a:solidFill>
                  <a:srgbClr val="5F5F5F"/>
                </a:solidFill>
                <a:latin typeface="思源黑体 CN Normal" panose="020B0400000000000000" charset="-122"/>
                <a:ea typeface="思源黑体 CN Normal" panose="020B0400000000000000" charset="-122"/>
                <a:cs typeface="Arial" panose="020B0604020202020204"/>
                <a:sym typeface="+mn-ea"/>
              </a:rPr>
              <a:t>General SARS-CoV-2 RT-PCR Test：</a:t>
            </a:r>
            <a:endParaRPr lang="zh-CN" altLang="en-US" sz="1400" b="1">
              <a:solidFill>
                <a:srgbClr val="5F5F5F"/>
              </a:solidFill>
              <a:latin typeface="思源黑体 CN Normal" panose="020B0400000000000000" charset="-122"/>
              <a:ea typeface="思源黑体 CN Normal" panose="020B0400000000000000" charset="-122"/>
              <a:cs typeface="Arial" panose="020B0604020202020204"/>
            </a:endParaRPr>
          </a:p>
          <a:p>
            <a:pPr marL="12700" marR="5080" algn="l">
              <a:lnSpc>
                <a:spcPct val="151000"/>
              </a:lnSpc>
            </a:pPr>
            <a:r>
              <a:rPr lang="zh-CN" altLang="en-US" sz="1400" b="1">
                <a:solidFill>
                  <a:schemeClr val="accent2">
                    <a:lumMod val="75000"/>
                  </a:schemeClr>
                </a:solidFill>
                <a:latin typeface="思源黑体 CN Normal" panose="020B0400000000000000" charset="-122"/>
                <a:ea typeface="思源黑体 CN Normal" panose="020B0400000000000000" charset="-122"/>
                <a:cs typeface="Arial" panose="020B0604020202020204"/>
                <a:sym typeface="+mn-ea"/>
              </a:rPr>
              <a:t>≥ 6 steps</a:t>
            </a:r>
            <a:r>
              <a:rPr lang="zh-CN" altLang="en-US" sz="1400" b="1">
                <a:solidFill>
                  <a:srgbClr val="5F5F5F"/>
                </a:solidFill>
                <a:latin typeface="思源黑体 CN Normal" panose="020B0400000000000000" charset="-122"/>
                <a:ea typeface="思源黑体 CN Normal" panose="020B0400000000000000" charset="-122"/>
                <a:cs typeface="Arial" panose="020B0604020202020204"/>
                <a:sym typeface="+mn-ea"/>
              </a:rPr>
              <a:t> for labor-intensive RNA processing Extracted RNA for RT-PCR with </a:t>
            </a:r>
            <a:r>
              <a:rPr lang="zh-CN" altLang="en-US" sz="1400" b="1">
                <a:solidFill>
                  <a:schemeClr val="accent2">
                    <a:lumMod val="75000"/>
                  </a:schemeClr>
                </a:solidFill>
                <a:latin typeface="思源黑体 CN Normal" panose="020B0400000000000000" charset="-122"/>
                <a:ea typeface="思源黑体 CN Normal" panose="020B0400000000000000" charset="-122"/>
                <a:cs typeface="Arial" panose="020B0604020202020204"/>
                <a:sym typeface="+mn-ea"/>
              </a:rPr>
              <a:t>TAT&gt;3 h</a:t>
            </a:r>
            <a:endParaRPr lang="zh-CN" altLang="en-US" sz="1400" b="1">
              <a:solidFill>
                <a:srgbClr val="5F5F5F"/>
              </a:solidFill>
              <a:latin typeface="思源黑体 CN Normal" panose="020B0400000000000000" charset="-122"/>
              <a:ea typeface="思源黑体 CN Normal" panose="020B0400000000000000" charset="-122"/>
              <a:cs typeface="Arial" panose="020B0604020202020204"/>
            </a:endParaRPr>
          </a:p>
          <a:p>
            <a:pPr marL="12700" marR="5080" algn="l">
              <a:lnSpc>
                <a:spcPct val="151000"/>
              </a:lnSpc>
            </a:pPr>
            <a:endParaRPr>
              <a:latin typeface="Arial" panose="020B0604020202020204"/>
              <a:cs typeface="Arial" panose="020B0604020202020204"/>
            </a:endParaRPr>
          </a:p>
          <a:p>
            <a:pPr marL="12700">
              <a:lnSpc>
                <a:spcPct val="100000"/>
              </a:lnSpc>
            </a:pPr>
            <a:endParaRPr lang="zh-CN" altLang="en-US"/>
          </a:p>
        </p:txBody>
      </p:sp>
      <p:sp>
        <p:nvSpPr>
          <p:cNvPr id="6" name="object 2"/>
          <p:cNvSpPr txBox="1">
            <a:spLocks noGrp="1"/>
          </p:cNvSpPr>
          <p:nvPr/>
        </p:nvSpPr>
        <p:spPr>
          <a:xfrm>
            <a:off x="0" y="837565"/>
            <a:ext cx="3321685" cy="215265"/>
          </a:xfrm>
          <a:prstGeom prst="rect">
            <a:avLst/>
          </a:prstGeom>
        </p:spPr>
        <p:txBody>
          <a:bodyPr vert="horz" wrap="square" lIns="0" tIns="0" rIns="0" bIns="0" rtlCol="0">
            <a:spAutoFit/>
          </a:bodyPr>
          <a:lstStyle>
            <a:lvl1pPr>
              <a:defRPr sz="2000" b="0" i="0">
                <a:solidFill>
                  <a:srgbClr val="5F5F5F"/>
                </a:solidFill>
                <a:latin typeface="Arial" panose="020B0604020202020204"/>
                <a:ea typeface="+mj-ea"/>
                <a:cs typeface="Arial" panose="020B0604020202020204"/>
              </a:defRPr>
            </a:lvl1pPr>
          </a:lstStyle>
          <a:p>
            <a:pPr marL="410845">
              <a:lnSpc>
                <a:spcPct val="100000"/>
              </a:lnSpc>
            </a:pPr>
            <a:r>
              <a:rPr lang="zh-CN" altLang="en-US" sz="1400" b="1">
                <a:latin typeface="思源黑体 CN Normal" panose="020B0400000000000000" charset="-122"/>
                <a:ea typeface="思源黑体 CN Normal" panose="020B0400000000000000" charset="-122"/>
                <a:sym typeface="+mn-ea"/>
              </a:rPr>
              <a:t>Ⅱ.</a:t>
            </a:r>
            <a:r>
              <a:rPr lang="zh-CN" altLang="en-US" sz="1400" b="1">
                <a:latin typeface="思源黑体 CN Normal" panose="020B0400000000000000" charset="-122"/>
                <a:ea typeface="思源黑体 CN Normal" panose="020B0400000000000000" charset="-122"/>
                <a:sym typeface="+mn-ea"/>
              </a:rPr>
              <a:t>Ⅲ </a:t>
            </a:r>
            <a:r>
              <a:rPr lang="zh-CN" altLang="en-US" sz="1400" b="1">
                <a:latin typeface="思源黑体 CN Normal" panose="020B0400000000000000" charset="-122"/>
                <a:ea typeface="思源黑体 CN Normal" panose="020B0400000000000000" charset="-122"/>
              </a:rPr>
              <a:t>Contrast:</a:t>
            </a:r>
            <a:endParaRPr lang="en-US" sz="1400" spc="-5" dirty="0">
              <a:solidFill>
                <a:schemeClr val="tx1"/>
              </a:solidFill>
              <a:latin typeface="+mj-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3" name="object 3"/>
          <p:cNvSpPr txBox="1"/>
          <p:nvPr/>
        </p:nvSpPr>
        <p:spPr>
          <a:xfrm>
            <a:off x="571500" y="753745"/>
            <a:ext cx="5829300" cy="1991360"/>
          </a:xfrm>
          <a:prstGeom prst="rect">
            <a:avLst/>
          </a:prstGeom>
        </p:spPr>
        <p:txBody>
          <a:bodyPr vert="horz" wrap="square" lIns="0" tIns="0" rIns="0" bIns="0" rtlCol="0">
            <a:spAutoFit/>
          </a:bodyPr>
          <a:p>
            <a:pPr marL="401320" marR="5080" indent="-389255">
              <a:lnSpc>
                <a:spcPct val="130000"/>
              </a:lnSpc>
            </a:pPr>
            <a:r>
              <a:rPr lang="zh-CN" altLang="en-US" sz="1400" b="1">
                <a:latin typeface="思源黑体 CN Normal" panose="020B0400000000000000" charset="-122"/>
                <a:ea typeface="思源黑体 CN Normal" panose="020B0400000000000000" charset="-122"/>
                <a:sym typeface="+mn-ea"/>
              </a:rPr>
              <a:t>Ⅱ.</a:t>
            </a:r>
            <a:r>
              <a:rPr lang="zh-CN" altLang="en-US" sz="1400" b="1">
                <a:latin typeface="思源黑体 CN Normal" panose="020B0400000000000000" charset="-122"/>
                <a:ea typeface="思源黑体 CN Normal" panose="020B0400000000000000" charset="-122"/>
                <a:sym typeface="+mn-ea"/>
              </a:rPr>
              <a:t>Ⅳ </a:t>
            </a:r>
            <a:r>
              <a:rPr lang="zh-CN" altLang="en-US" sz="1400" b="1">
                <a:latin typeface="思源黑体 CN Normal" panose="020B0400000000000000" charset="-122"/>
                <a:ea typeface="思源黑体 CN Normal" panose="020B0400000000000000" charset="-122"/>
              </a:rPr>
              <a:t>RNA test is the only legitimate COVID-19 screening at entry ports </a:t>
            </a:r>
            <a:endParaRPr lang="zh-CN" altLang="en-US" sz="1400" b="1">
              <a:latin typeface="思源黑体 CN Normal" panose="020B0400000000000000" charset="-122"/>
              <a:ea typeface="思源黑体 CN Normal" panose="020B0400000000000000" charset="-122"/>
            </a:endParaRPr>
          </a:p>
          <a:p>
            <a:pPr marL="401320" marR="5080" indent="-389255">
              <a:lnSpc>
                <a:spcPct val="130000"/>
              </a:lnSpc>
              <a:buFont typeface="Wingdings" panose="05000000000000000000" charset="0"/>
              <a:buChar char="l"/>
            </a:pPr>
            <a:r>
              <a:rPr lang="zh-CN" altLang="en-US" sz="1400" b="1">
                <a:latin typeface="思源黑体 CN Normal" panose="020B0400000000000000" charset="-122"/>
                <a:ea typeface="思源黑体 CN Normal" panose="020B0400000000000000" charset="-122"/>
              </a:rPr>
              <a:t>Hymon single-tube, sample-to-result SARS-CoV-2 Test Kit</a:t>
            </a:r>
            <a:r>
              <a:rPr lang="en-US" altLang="zh-CN" sz="1400" b="1">
                <a:latin typeface="思源黑体 CN Normal" panose="020B0400000000000000" charset="-122"/>
                <a:ea typeface="思源黑体 CN Normal" panose="020B0400000000000000" charset="-122"/>
              </a:rPr>
              <a:t>:</a:t>
            </a:r>
            <a:endParaRPr lang="en-US" altLang="zh-CN" sz="1400" b="1">
              <a:latin typeface="思源黑体 CN Normal" panose="020B0400000000000000" charset="-122"/>
              <a:ea typeface="思源黑体 CN Normal" panose="020B0400000000000000" charset="-122"/>
            </a:endParaRPr>
          </a:p>
          <a:p>
            <a:pPr marL="12065" marR="5080" indent="0">
              <a:lnSpc>
                <a:spcPct val="130000"/>
              </a:lnSpc>
              <a:buFont typeface="Wingdings" panose="05000000000000000000" charset="0"/>
              <a:buNone/>
            </a:pPr>
            <a:r>
              <a:rPr lang="zh-CN" altLang="en-US" sz="1400" b="1">
                <a:latin typeface="思源黑体 CN Normal" panose="020B0400000000000000" charset="-122"/>
                <a:ea typeface="思源黑体 CN Normal" panose="020B0400000000000000" charset="-122"/>
              </a:rPr>
              <a:t>Detect virus in samples from </a:t>
            </a:r>
            <a:r>
              <a:rPr sz="1400" dirty="0">
                <a:solidFill>
                  <a:schemeClr val="accent2">
                    <a:lumMod val="75000"/>
                  </a:schemeClr>
                </a:solidFill>
                <a:latin typeface="+mn-ea"/>
                <a:cs typeface="Arial" panose="020B0604020202020204"/>
              </a:rPr>
              <a:t>r</a:t>
            </a:r>
            <a:r>
              <a:rPr sz="1400" spc="-5" dirty="0">
                <a:solidFill>
                  <a:schemeClr val="accent2">
                    <a:lumMod val="75000"/>
                  </a:schemeClr>
                </a:solidFill>
                <a:latin typeface="+mn-ea"/>
                <a:cs typeface="Arial" panose="020B0604020202020204"/>
              </a:rPr>
              <a:t>e</a:t>
            </a:r>
            <a:r>
              <a:rPr sz="1400" dirty="0">
                <a:solidFill>
                  <a:schemeClr val="accent2">
                    <a:lumMod val="75000"/>
                  </a:schemeClr>
                </a:solidFill>
                <a:latin typeface="+mn-ea"/>
                <a:cs typeface="Arial" panose="020B0604020202020204"/>
              </a:rPr>
              <a:t>s</a:t>
            </a:r>
            <a:r>
              <a:rPr sz="1400" spc="-5" dirty="0">
                <a:solidFill>
                  <a:schemeClr val="accent2">
                    <a:lumMod val="75000"/>
                  </a:schemeClr>
                </a:solidFill>
                <a:latin typeface="+mn-ea"/>
                <a:cs typeface="Arial" panose="020B0604020202020204"/>
              </a:rPr>
              <a:t>p</a:t>
            </a:r>
            <a:r>
              <a:rPr sz="1400" spc="-10" dirty="0">
                <a:solidFill>
                  <a:schemeClr val="accent2">
                    <a:lumMod val="75000"/>
                  </a:schemeClr>
                </a:solidFill>
                <a:latin typeface="+mn-ea"/>
                <a:cs typeface="Arial" panose="020B0604020202020204"/>
              </a:rPr>
              <a:t>i</a:t>
            </a:r>
            <a:r>
              <a:rPr sz="1400" dirty="0">
                <a:solidFill>
                  <a:schemeClr val="accent2">
                    <a:lumMod val="75000"/>
                  </a:schemeClr>
                </a:solidFill>
                <a:latin typeface="+mn-ea"/>
                <a:cs typeface="Arial" panose="020B0604020202020204"/>
              </a:rPr>
              <a:t>r</a:t>
            </a:r>
            <a:r>
              <a:rPr sz="1400" spc="-5" dirty="0">
                <a:solidFill>
                  <a:schemeClr val="accent2">
                    <a:lumMod val="75000"/>
                  </a:schemeClr>
                </a:solidFill>
                <a:latin typeface="+mn-ea"/>
                <a:cs typeface="Arial" panose="020B0604020202020204"/>
              </a:rPr>
              <a:t>a</a:t>
            </a:r>
            <a:r>
              <a:rPr sz="1400" dirty="0">
                <a:solidFill>
                  <a:schemeClr val="accent2">
                    <a:lumMod val="75000"/>
                  </a:schemeClr>
                </a:solidFill>
                <a:latin typeface="+mn-ea"/>
                <a:cs typeface="Arial" panose="020B0604020202020204"/>
              </a:rPr>
              <a:t>t</a:t>
            </a:r>
            <a:r>
              <a:rPr sz="1400" spc="-5" dirty="0">
                <a:solidFill>
                  <a:schemeClr val="accent2">
                    <a:lumMod val="75000"/>
                  </a:schemeClr>
                </a:solidFill>
                <a:latin typeface="+mn-ea"/>
                <a:cs typeface="Arial" panose="020B0604020202020204"/>
              </a:rPr>
              <a:t>o</a:t>
            </a:r>
            <a:r>
              <a:rPr sz="1400" dirty="0">
                <a:solidFill>
                  <a:schemeClr val="accent2">
                    <a:lumMod val="75000"/>
                  </a:schemeClr>
                </a:solidFill>
                <a:latin typeface="+mn-ea"/>
                <a:cs typeface="Arial" panose="020B0604020202020204"/>
              </a:rPr>
              <a:t>ry</a:t>
            </a:r>
            <a:r>
              <a:rPr sz="1400" spc="5" dirty="0">
                <a:solidFill>
                  <a:schemeClr val="accent2">
                    <a:lumMod val="75000"/>
                  </a:schemeClr>
                </a:solidFill>
                <a:latin typeface="+mn-ea"/>
                <a:cs typeface="Arial" panose="020B0604020202020204"/>
              </a:rPr>
              <a:t> </a:t>
            </a:r>
            <a:r>
              <a:rPr sz="1400" dirty="0">
                <a:solidFill>
                  <a:schemeClr val="accent2">
                    <a:lumMod val="75000"/>
                  </a:schemeClr>
                </a:solidFill>
                <a:latin typeface="+mn-ea"/>
                <a:cs typeface="Arial" panose="020B0604020202020204"/>
              </a:rPr>
              <a:t>tr</a:t>
            </a:r>
            <a:r>
              <a:rPr sz="1400" spc="-5" dirty="0">
                <a:solidFill>
                  <a:schemeClr val="accent2">
                    <a:lumMod val="75000"/>
                  </a:schemeClr>
                </a:solidFill>
                <a:latin typeface="+mn-ea"/>
                <a:cs typeface="Arial" panose="020B0604020202020204"/>
              </a:rPr>
              <a:t>act</a:t>
            </a:r>
            <a:r>
              <a:rPr sz="1400" dirty="0">
                <a:solidFill>
                  <a:schemeClr val="accent2">
                    <a:lumMod val="75000"/>
                  </a:schemeClr>
                </a:solidFill>
                <a:latin typeface="+mn-ea"/>
                <a:cs typeface="Arial" panose="020B0604020202020204"/>
              </a:rPr>
              <a:t> </a:t>
            </a:r>
            <a:r>
              <a:rPr sz="1400" spc="-5" dirty="0">
                <a:solidFill>
                  <a:schemeClr val="accent2">
                    <a:lumMod val="75000"/>
                  </a:schemeClr>
                </a:solidFill>
                <a:latin typeface="+mn-ea"/>
                <a:cs typeface="Arial" panose="020B0604020202020204"/>
              </a:rPr>
              <a:t>Ea</a:t>
            </a:r>
            <a:r>
              <a:rPr sz="1400" dirty="0">
                <a:solidFill>
                  <a:schemeClr val="accent2">
                    <a:lumMod val="75000"/>
                  </a:schemeClr>
                </a:solidFill>
                <a:latin typeface="+mn-ea"/>
                <a:cs typeface="Arial" panose="020B0604020202020204"/>
              </a:rPr>
              <a:t>r</a:t>
            </a:r>
            <a:r>
              <a:rPr sz="1400" spc="-10" dirty="0">
                <a:solidFill>
                  <a:schemeClr val="accent2">
                    <a:lumMod val="75000"/>
                  </a:schemeClr>
                </a:solidFill>
                <a:latin typeface="+mn-ea"/>
                <a:cs typeface="Arial" panose="020B0604020202020204"/>
              </a:rPr>
              <a:t>l</a:t>
            </a:r>
            <a:r>
              <a:rPr sz="1400" dirty="0">
                <a:solidFill>
                  <a:schemeClr val="accent2">
                    <a:lumMod val="75000"/>
                  </a:schemeClr>
                </a:solidFill>
                <a:latin typeface="+mn-ea"/>
                <a:cs typeface="Arial" panose="020B0604020202020204"/>
              </a:rPr>
              <a:t>y</a:t>
            </a:r>
            <a:r>
              <a:rPr sz="1400" spc="5" dirty="0">
                <a:solidFill>
                  <a:schemeClr val="accent2">
                    <a:lumMod val="75000"/>
                  </a:schemeClr>
                </a:solidFill>
                <a:latin typeface="+mn-ea"/>
                <a:cs typeface="Arial" panose="020B0604020202020204"/>
              </a:rPr>
              <a:t> </a:t>
            </a:r>
            <a:r>
              <a:rPr sz="1400" spc="-5" dirty="0">
                <a:solidFill>
                  <a:schemeClr val="accent2">
                    <a:lumMod val="75000"/>
                  </a:schemeClr>
                </a:solidFill>
                <a:latin typeface="+mn-ea"/>
                <a:cs typeface="Arial" panose="020B0604020202020204"/>
              </a:rPr>
              <a:t>de</a:t>
            </a:r>
            <a:r>
              <a:rPr sz="1400" dirty="0">
                <a:solidFill>
                  <a:schemeClr val="accent2">
                    <a:lumMod val="75000"/>
                  </a:schemeClr>
                </a:solidFill>
                <a:latin typeface="+mn-ea"/>
                <a:cs typeface="Arial" panose="020B0604020202020204"/>
              </a:rPr>
              <a:t>t</a:t>
            </a:r>
            <a:r>
              <a:rPr sz="1400" spc="-5" dirty="0">
                <a:solidFill>
                  <a:schemeClr val="accent2">
                    <a:lumMod val="75000"/>
                  </a:schemeClr>
                </a:solidFill>
                <a:latin typeface="+mn-ea"/>
                <a:cs typeface="Arial" panose="020B0604020202020204"/>
              </a:rPr>
              <a:t>ec</a:t>
            </a:r>
            <a:r>
              <a:rPr sz="1400" spc="5" dirty="0">
                <a:solidFill>
                  <a:schemeClr val="accent2">
                    <a:lumMod val="75000"/>
                  </a:schemeClr>
                </a:solidFill>
                <a:latin typeface="+mn-ea"/>
                <a:cs typeface="Arial" panose="020B0604020202020204"/>
              </a:rPr>
              <a:t>t</a:t>
            </a:r>
            <a:r>
              <a:rPr sz="1400" spc="-10" dirty="0">
                <a:solidFill>
                  <a:schemeClr val="accent2">
                    <a:lumMod val="75000"/>
                  </a:schemeClr>
                </a:solidFill>
                <a:latin typeface="+mn-ea"/>
                <a:cs typeface="Arial" panose="020B0604020202020204"/>
              </a:rPr>
              <a:t>i</a:t>
            </a:r>
            <a:r>
              <a:rPr sz="1400" spc="-5" dirty="0">
                <a:solidFill>
                  <a:schemeClr val="accent2">
                    <a:lumMod val="75000"/>
                  </a:schemeClr>
                </a:solidFill>
                <a:latin typeface="+mn-ea"/>
                <a:cs typeface="Arial" panose="020B0604020202020204"/>
              </a:rPr>
              <a:t>o</a:t>
            </a:r>
            <a:r>
              <a:rPr sz="1400" dirty="0">
                <a:solidFill>
                  <a:schemeClr val="accent2">
                    <a:lumMod val="75000"/>
                  </a:schemeClr>
                </a:solidFill>
                <a:latin typeface="+mn-ea"/>
                <a:cs typeface="Arial" panose="020B0604020202020204"/>
              </a:rPr>
              <a:t>n</a:t>
            </a:r>
            <a:r>
              <a:rPr sz="1400" dirty="0">
                <a:solidFill>
                  <a:srgbClr val="FF5381"/>
                </a:solidFill>
                <a:latin typeface="+mn-ea"/>
                <a:cs typeface="Arial" panose="020B0604020202020204"/>
              </a:rPr>
              <a:t> </a:t>
            </a:r>
            <a:r>
              <a:rPr lang="zh-CN" altLang="en-US" sz="1400" b="1">
                <a:latin typeface="思源黑体 CN Normal" panose="020B0400000000000000" charset="-122"/>
                <a:ea typeface="思源黑体 CN Normal" panose="020B0400000000000000" charset="-122"/>
              </a:rPr>
              <a:t>with fast and ultrasensitive test</a:t>
            </a:r>
            <a:r>
              <a:rPr sz="1400" dirty="0">
                <a:solidFill>
                  <a:srgbClr val="0070C0"/>
                </a:solidFill>
                <a:latin typeface="+mn-ea"/>
                <a:cs typeface="Arial" panose="020B0604020202020204"/>
              </a:rPr>
              <a:t> </a:t>
            </a:r>
            <a:r>
              <a:rPr lang="zh-CN" altLang="en-US" sz="1400" b="1">
                <a:latin typeface="思源黑体 CN Normal" panose="020B0400000000000000" charset="-122"/>
                <a:ea typeface="思源黑体 CN Normal" panose="020B0400000000000000" charset="-122"/>
              </a:rPr>
              <a:t>Patient is </a:t>
            </a:r>
            <a:r>
              <a:rPr sz="1400" dirty="0">
                <a:solidFill>
                  <a:schemeClr val="accent2">
                    <a:lumMod val="75000"/>
                  </a:schemeClr>
                </a:solidFill>
                <a:latin typeface="+mn-ea"/>
                <a:cs typeface="Arial" panose="020B0604020202020204"/>
              </a:rPr>
              <a:t>c</a:t>
            </a:r>
            <a:r>
              <a:rPr sz="1400" spc="-5" dirty="0">
                <a:solidFill>
                  <a:schemeClr val="accent2">
                    <a:lumMod val="75000"/>
                  </a:schemeClr>
                </a:solidFill>
                <a:latin typeface="+mn-ea"/>
                <a:cs typeface="Arial" panose="020B0604020202020204"/>
              </a:rPr>
              <a:t>on</a:t>
            </a:r>
            <a:r>
              <a:rPr sz="1400" dirty="0">
                <a:solidFill>
                  <a:schemeClr val="accent2">
                    <a:lumMod val="75000"/>
                  </a:schemeClr>
                </a:solidFill>
                <a:latin typeface="+mn-ea"/>
                <a:cs typeface="Arial" panose="020B0604020202020204"/>
              </a:rPr>
              <a:t>t</a:t>
            </a:r>
            <a:r>
              <a:rPr sz="1400" spc="-5" dirty="0">
                <a:solidFill>
                  <a:schemeClr val="accent2">
                    <a:lumMod val="75000"/>
                  </a:schemeClr>
                </a:solidFill>
                <a:latin typeface="+mn-ea"/>
                <a:cs typeface="Arial" panose="020B0604020202020204"/>
              </a:rPr>
              <a:t>ag</a:t>
            </a:r>
            <a:r>
              <a:rPr sz="1400" spc="-10" dirty="0">
                <a:solidFill>
                  <a:schemeClr val="accent2">
                    <a:lumMod val="75000"/>
                  </a:schemeClr>
                </a:solidFill>
                <a:latin typeface="+mn-ea"/>
                <a:cs typeface="Arial" panose="020B0604020202020204"/>
              </a:rPr>
              <a:t>i</a:t>
            </a:r>
            <a:r>
              <a:rPr sz="1400" spc="-5" dirty="0">
                <a:solidFill>
                  <a:schemeClr val="accent2">
                    <a:lumMod val="75000"/>
                  </a:schemeClr>
                </a:solidFill>
                <a:latin typeface="+mn-ea"/>
                <a:cs typeface="Arial" panose="020B0604020202020204"/>
              </a:rPr>
              <a:t>ou</a:t>
            </a:r>
            <a:r>
              <a:rPr sz="1400" dirty="0">
                <a:solidFill>
                  <a:schemeClr val="accent2">
                    <a:lumMod val="75000"/>
                  </a:schemeClr>
                </a:solidFill>
                <a:latin typeface="+mn-ea"/>
                <a:cs typeface="Arial" panose="020B0604020202020204"/>
              </a:rPr>
              <a:t>s</a:t>
            </a:r>
            <a:r>
              <a:rPr sz="1400" spc="5" dirty="0">
                <a:solidFill>
                  <a:srgbClr val="FF5381"/>
                </a:solidFill>
                <a:latin typeface="+mn-ea"/>
                <a:cs typeface="Arial" panose="020B0604020202020204"/>
              </a:rPr>
              <a:t> </a:t>
            </a:r>
            <a:r>
              <a:rPr lang="zh-CN" altLang="en-US" sz="1400" b="1">
                <a:latin typeface="思源黑体 CN Normal" panose="020B0400000000000000" charset="-122"/>
                <a:ea typeface="思源黑体 CN Normal" panose="020B0400000000000000" charset="-122"/>
              </a:rPr>
              <a:t>before virus into</a:t>
            </a:r>
            <a:r>
              <a:rPr sz="1400" dirty="0">
                <a:solidFill>
                  <a:srgbClr val="0070C0"/>
                </a:solidFill>
                <a:latin typeface="+mn-ea"/>
                <a:cs typeface="Arial" panose="020B0604020202020204"/>
              </a:rPr>
              <a:t> </a:t>
            </a:r>
            <a:r>
              <a:rPr sz="1400" spc="-5" dirty="0">
                <a:solidFill>
                  <a:schemeClr val="accent2">
                    <a:lumMod val="75000"/>
                  </a:schemeClr>
                </a:solidFill>
                <a:latin typeface="+mn-ea"/>
                <a:cs typeface="Arial" panose="020B0604020202020204"/>
              </a:rPr>
              <a:t>b</a:t>
            </a:r>
            <a:r>
              <a:rPr sz="1400" spc="-10" dirty="0">
                <a:solidFill>
                  <a:schemeClr val="accent2">
                    <a:lumMod val="75000"/>
                  </a:schemeClr>
                </a:solidFill>
                <a:latin typeface="+mn-ea"/>
                <a:cs typeface="Arial" panose="020B0604020202020204"/>
              </a:rPr>
              <a:t>l</a:t>
            </a:r>
            <a:r>
              <a:rPr sz="1400" spc="-5" dirty="0">
                <a:solidFill>
                  <a:schemeClr val="accent2">
                    <a:lumMod val="75000"/>
                  </a:schemeClr>
                </a:solidFill>
                <a:latin typeface="+mn-ea"/>
                <a:cs typeface="Arial" panose="020B0604020202020204"/>
              </a:rPr>
              <a:t>ood</a:t>
            </a:r>
            <a:endParaRPr sz="1400">
              <a:latin typeface="+mn-ea"/>
              <a:cs typeface="Arial" panose="020B0604020202020204"/>
            </a:endParaRPr>
          </a:p>
          <a:p>
            <a:pPr marL="285750" indent="-285750">
              <a:lnSpc>
                <a:spcPct val="100000"/>
              </a:lnSpc>
              <a:spcBef>
                <a:spcPts val="45"/>
              </a:spcBef>
              <a:buFont typeface="Wingdings" panose="05000000000000000000" charset="0"/>
              <a:buChar char="l"/>
            </a:pPr>
            <a:r>
              <a:rPr lang="zh-CN" altLang="en-US" sz="1400" b="1">
                <a:latin typeface="思源黑体 CN Normal" panose="020B0400000000000000" charset="-122"/>
                <a:ea typeface="思源黑体 CN Normal" panose="020B0400000000000000" charset="-122"/>
              </a:rPr>
              <a:t>Immuno-tests for COVID-19 i.e., IgG/IgM colloid gold tests </a:t>
            </a:r>
            <a:r>
              <a:rPr lang="en-US" altLang="zh-CN" sz="1400" b="1">
                <a:latin typeface="思源黑体 CN Normal" panose="020B0400000000000000" charset="-122"/>
                <a:ea typeface="思源黑体 CN Normal" panose="020B0400000000000000" charset="-122"/>
              </a:rPr>
              <a:t>:</a:t>
            </a:r>
            <a:endParaRPr lang="en-US" altLang="zh-CN" sz="1400" b="1">
              <a:latin typeface="思源黑体 CN Normal" panose="020B0400000000000000" charset="-122"/>
              <a:ea typeface="思源黑体 CN Normal" panose="020B0400000000000000" charset="-122"/>
            </a:endParaRPr>
          </a:p>
          <a:p>
            <a:pPr indent="0">
              <a:lnSpc>
                <a:spcPct val="100000"/>
              </a:lnSpc>
              <a:spcBef>
                <a:spcPts val="45"/>
              </a:spcBef>
              <a:buFont typeface="Wingdings" panose="05000000000000000000" charset="0"/>
              <a:buNone/>
            </a:pPr>
            <a:r>
              <a:rPr lang="zh-CN" altLang="en-US" sz="1400" b="1">
                <a:latin typeface="思源黑体 CN Normal" panose="020B0400000000000000" charset="-122"/>
                <a:ea typeface="思源黑体 CN Normal" panose="020B0400000000000000" charset="-122"/>
              </a:rPr>
              <a:t>Detect viral proteins or antibodies in</a:t>
            </a:r>
            <a:r>
              <a:rPr sz="1400" dirty="0">
                <a:solidFill>
                  <a:srgbClr val="0070C0"/>
                </a:solidFill>
                <a:latin typeface="+mn-ea"/>
                <a:cs typeface="Arial" panose="020B0604020202020204"/>
              </a:rPr>
              <a:t> </a:t>
            </a:r>
            <a:r>
              <a:rPr sz="1400" spc="-5" dirty="0">
                <a:solidFill>
                  <a:schemeClr val="accent2">
                    <a:lumMod val="75000"/>
                  </a:schemeClr>
                </a:solidFill>
                <a:latin typeface="+mn-ea"/>
                <a:cs typeface="Arial" panose="020B0604020202020204"/>
              </a:rPr>
              <a:t>b</a:t>
            </a:r>
            <a:r>
              <a:rPr sz="1400" spc="-10" dirty="0">
                <a:solidFill>
                  <a:schemeClr val="accent2">
                    <a:lumMod val="75000"/>
                  </a:schemeClr>
                </a:solidFill>
                <a:latin typeface="+mn-ea"/>
                <a:cs typeface="Arial" panose="020B0604020202020204"/>
              </a:rPr>
              <a:t>l</a:t>
            </a:r>
            <a:r>
              <a:rPr sz="1400" spc="-5" dirty="0">
                <a:solidFill>
                  <a:schemeClr val="accent2">
                    <a:lumMod val="75000"/>
                  </a:schemeClr>
                </a:solidFill>
                <a:latin typeface="+mn-ea"/>
                <a:cs typeface="Arial" panose="020B0604020202020204"/>
              </a:rPr>
              <a:t>ood </a:t>
            </a:r>
            <a:r>
              <a:rPr sz="1400" spc="-10" dirty="0">
                <a:solidFill>
                  <a:schemeClr val="accent2">
                    <a:lumMod val="75000"/>
                  </a:schemeClr>
                </a:solidFill>
                <a:latin typeface="+mn-ea"/>
                <a:cs typeface="Arial" panose="020B0604020202020204"/>
              </a:rPr>
              <a:t>U</a:t>
            </a:r>
            <a:r>
              <a:rPr sz="1400" spc="-5" dirty="0">
                <a:solidFill>
                  <a:schemeClr val="accent2">
                    <a:lumMod val="75000"/>
                  </a:schemeClr>
                </a:solidFill>
                <a:latin typeface="+mn-ea"/>
                <a:cs typeface="Arial" panose="020B0604020202020204"/>
              </a:rPr>
              <a:t>nde</a:t>
            </a:r>
            <a:r>
              <a:rPr sz="1400" dirty="0">
                <a:solidFill>
                  <a:schemeClr val="accent2">
                    <a:lumMod val="75000"/>
                  </a:schemeClr>
                </a:solidFill>
                <a:latin typeface="+mn-ea"/>
                <a:cs typeface="Arial" panose="020B0604020202020204"/>
              </a:rPr>
              <a:t>t</a:t>
            </a:r>
            <a:r>
              <a:rPr sz="1400" spc="-5" dirty="0">
                <a:solidFill>
                  <a:schemeClr val="accent2">
                    <a:lumMod val="75000"/>
                  </a:schemeClr>
                </a:solidFill>
                <a:latin typeface="+mn-ea"/>
                <a:cs typeface="Arial" panose="020B0604020202020204"/>
              </a:rPr>
              <a:t>ec</a:t>
            </a:r>
            <a:r>
              <a:rPr sz="1400" spc="5" dirty="0">
                <a:solidFill>
                  <a:schemeClr val="accent2">
                    <a:lumMod val="75000"/>
                  </a:schemeClr>
                </a:solidFill>
                <a:latin typeface="+mn-ea"/>
                <a:cs typeface="Arial" panose="020B0604020202020204"/>
              </a:rPr>
              <a:t>t</a:t>
            </a:r>
            <a:r>
              <a:rPr sz="1400" spc="-5" dirty="0">
                <a:solidFill>
                  <a:schemeClr val="accent2">
                    <a:lumMod val="75000"/>
                  </a:schemeClr>
                </a:solidFill>
                <a:latin typeface="+mn-ea"/>
                <a:cs typeface="Arial" panose="020B0604020202020204"/>
              </a:rPr>
              <a:t>ab</a:t>
            </a:r>
            <a:r>
              <a:rPr sz="1400" spc="-10" dirty="0">
                <a:solidFill>
                  <a:schemeClr val="accent2">
                    <a:lumMod val="75000"/>
                  </a:schemeClr>
                </a:solidFill>
                <a:latin typeface="+mn-ea"/>
                <a:cs typeface="Arial" panose="020B0604020202020204"/>
              </a:rPr>
              <a:t>l</a:t>
            </a:r>
            <a:r>
              <a:rPr sz="1400" dirty="0">
                <a:solidFill>
                  <a:schemeClr val="accent2">
                    <a:lumMod val="75000"/>
                  </a:schemeClr>
                </a:solidFill>
                <a:latin typeface="+mn-ea"/>
                <a:cs typeface="Arial" panose="020B0604020202020204"/>
              </a:rPr>
              <a:t>e</a:t>
            </a:r>
            <a:r>
              <a:rPr sz="1400" dirty="0">
                <a:solidFill>
                  <a:srgbClr val="945200"/>
                </a:solidFill>
                <a:latin typeface="+mn-ea"/>
                <a:cs typeface="Arial" panose="020B0604020202020204"/>
              </a:rPr>
              <a:t> </a:t>
            </a:r>
            <a:r>
              <a:rPr lang="zh-CN" altLang="en-US" sz="1400" b="1">
                <a:latin typeface="思源黑体 CN Normal" panose="020B0400000000000000" charset="-122"/>
                <a:ea typeface="思源黑体 CN Normal" panose="020B0400000000000000" charset="-122"/>
              </a:rPr>
              <a:t>with</a:t>
            </a:r>
            <a:r>
              <a:rPr sz="1400" dirty="0">
                <a:solidFill>
                  <a:srgbClr val="0070C0"/>
                </a:solidFill>
                <a:latin typeface="+mn-ea"/>
                <a:cs typeface="Arial" panose="020B0604020202020204"/>
              </a:rPr>
              <a:t> </a:t>
            </a:r>
            <a:r>
              <a:rPr sz="1400" spc="-5" dirty="0">
                <a:solidFill>
                  <a:schemeClr val="accent2">
                    <a:lumMod val="75000"/>
                  </a:schemeClr>
                </a:solidFill>
                <a:latin typeface="+mn-ea"/>
                <a:cs typeface="Arial" panose="020B0604020202020204"/>
              </a:rPr>
              <a:t>ea</a:t>
            </a:r>
            <a:r>
              <a:rPr sz="1400" dirty="0">
                <a:solidFill>
                  <a:schemeClr val="accent2">
                    <a:lumMod val="75000"/>
                  </a:schemeClr>
                </a:solidFill>
                <a:latin typeface="+mn-ea"/>
                <a:cs typeface="Arial" panose="020B0604020202020204"/>
              </a:rPr>
              <a:t>r</a:t>
            </a:r>
            <a:r>
              <a:rPr sz="1400" spc="-10" dirty="0">
                <a:solidFill>
                  <a:schemeClr val="accent2">
                    <a:lumMod val="75000"/>
                  </a:schemeClr>
                </a:solidFill>
                <a:latin typeface="+mn-ea"/>
                <a:cs typeface="Arial" panose="020B0604020202020204"/>
              </a:rPr>
              <a:t>l</a:t>
            </a:r>
            <a:r>
              <a:rPr sz="1400" dirty="0">
                <a:solidFill>
                  <a:schemeClr val="accent2">
                    <a:lumMod val="75000"/>
                  </a:schemeClr>
                </a:solidFill>
                <a:latin typeface="+mn-ea"/>
                <a:cs typeface="Arial" panose="020B0604020202020204"/>
              </a:rPr>
              <a:t>y</a:t>
            </a:r>
            <a:r>
              <a:rPr sz="1400" spc="5" dirty="0">
                <a:solidFill>
                  <a:schemeClr val="accent2">
                    <a:lumMod val="75000"/>
                  </a:schemeClr>
                </a:solidFill>
                <a:latin typeface="+mn-ea"/>
                <a:cs typeface="Arial" panose="020B0604020202020204"/>
              </a:rPr>
              <a:t> </a:t>
            </a:r>
            <a:r>
              <a:rPr sz="1400" dirty="0">
                <a:solidFill>
                  <a:schemeClr val="accent2">
                    <a:lumMod val="75000"/>
                  </a:schemeClr>
                </a:solidFill>
                <a:latin typeface="+mn-ea"/>
                <a:cs typeface="Arial" panose="020B0604020202020204"/>
              </a:rPr>
              <a:t>v</a:t>
            </a:r>
            <a:r>
              <a:rPr sz="1400" spc="-10" dirty="0">
                <a:solidFill>
                  <a:schemeClr val="accent2">
                    <a:lumMod val="75000"/>
                  </a:schemeClr>
                </a:solidFill>
                <a:latin typeface="+mn-ea"/>
                <a:cs typeface="Arial" panose="020B0604020202020204"/>
              </a:rPr>
              <a:t>i</a:t>
            </a:r>
            <a:r>
              <a:rPr sz="1400" dirty="0">
                <a:solidFill>
                  <a:schemeClr val="accent2">
                    <a:lumMod val="75000"/>
                  </a:schemeClr>
                </a:solidFill>
                <a:latin typeface="+mn-ea"/>
                <a:cs typeface="Arial" panose="020B0604020202020204"/>
              </a:rPr>
              <a:t>r</a:t>
            </a:r>
            <a:r>
              <a:rPr sz="1400" spc="-5" dirty="0">
                <a:solidFill>
                  <a:schemeClr val="accent2">
                    <a:lumMod val="75000"/>
                  </a:schemeClr>
                </a:solidFill>
                <a:latin typeface="+mn-ea"/>
                <a:cs typeface="Arial" panose="020B0604020202020204"/>
              </a:rPr>
              <a:t>a</a:t>
            </a:r>
            <a:r>
              <a:rPr sz="1400" dirty="0">
                <a:solidFill>
                  <a:schemeClr val="accent2">
                    <a:lumMod val="75000"/>
                  </a:schemeClr>
                </a:solidFill>
                <a:latin typeface="+mn-ea"/>
                <a:cs typeface="Arial" panose="020B0604020202020204"/>
              </a:rPr>
              <a:t>l</a:t>
            </a:r>
            <a:r>
              <a:rPr sz="1400" spc="-5" dirty="0">
                <a:solidFill>
                  <a:schemeClr val="accent2">
                    <a:lumMod val="75000"/>
                  </a:schemeClr>
                </a:solidFill>
                <a:latin typeface="+mn-ea"/>
                <a:cs typeface="Arial" panose="020B0604020202020204"/>
              </a:rPr>
              <a:t> </a:t>
            </a:r>
            <a:r>
              <a:rPr sz="1400" spc="-10" dirty="0">
                <a:solidFill>
                  <a:schemeClr val="accent2">
                    <a:lumMod val="75000"/>
                  </a:schemeClr>
                </a:solidFill>
                <a:latin typeface="+mn-ea"/>
                <a:cs typeface="Arial" panose="020B0604020202020204"/>
              </a:rPr>
              <a:t>i</a:t>
            </a:r>
            <a:r>
              <a:rPr sz="1400" spc="-5" dirty="0">
                <a:solidFill>
                  <a:schemeClr val="accent2">
                    <a:lumMod val="75000"/>
                  </a:schemeClr>
                </a:solidFill>
                <a:latin typeface="+mn-ea"/>
                <a:cs typeface="Arial" panose="020B0604020202020204"/>
              </a:rPr>
              <a:t>n</a:t>
            </a:r>
            <a:r>
              <a:rPr sz="1400" dirty="0">
                <a:solidFill>
                  <a:schemeClr val="accent2">
                    <a:lumMod val="75000"/>
                  </a:schemeClr>
                </a:solidFill>
                <a:latin typeface="+mn-ea"/>
                <a:cs typeface="Arial" panose="020B0604020202020204"/>
              </a:rPr>
              <a:t>f</a:t>
            </a:r>
            <a:r>
              <a:rPr sz="1400" spc="-5" dirty="0">
                <a:solidFill>
                  <a:schemeClr val="accent2">
                    <a:lumMod val="75000"/>
                  </a:schemeClr>
                </a:solidFill>
                <a:latin typeface="+mn-ea"/>
                <a:cs typeface="Arial" panose="020B0604020202020204"/>
              </a:rPr>
              <a:t>ec</a:t>
            </a:r>
            <a:r>
              <a:rPr sz="1400" spc="5" dirty="0">
                <a:solidFill>
                  <a:schemeClr val="accent2">
                    <a:lumMod val="75000"/>
                  </a:schemeClr>
                </a:solidFill>
                <a:latin typeface="+mn-ea"/>
                <a:cs typeface="Arial" panose="020B0604020202020204"/>
              </a:rPr>
              <a:t>t</a:t>
            </a:r>
            <a:r>
              <a:rPr sz="1400" spc="-10" dirty="0">
                <a:solidFill>
                  <a:schemeClr val="accent2">
                    <a:lumMod val="75000"/>
                  </a:schemeClr>
                </a:solidFill>
                <a:latin typeface="+mn-ea"/>
                <a:cs typeface="Arial" panose="020B0604020202020204"/>
              </a:rPr>
              <a:t>i</a:t>
            </a:r>
            <a:r>
              <a:rPr sz="1400" spc="-5" dirty="0">
                <a:solidFill>
                  <a:schemeClr val="accent2">
                    <a:lumMod val="75000"/>
                  </a:schemeClr>
                </a:solidFill>
                <a:latin typeface="+mn-ea"/>
                <a:cs typeface="Arial" panose="020B0604020202020204"/>
              </a:rPr>
              <a:t>o</a:t>
            </a:r>
            <a:r>
              <a:rPr sz="1400" dirty="0">
                <a:solidFill>
                  <a:schemeClr val="accent2">
                    <a:lumMod val="75000"/>
                  </a:schemeClr>
                </a:solidFill>
                <a:latin typeface="+mn-ea"/>
                <a:cs typeface="Arial" panose="020B0604020202020204"/>
              </a:rPr>
              <a:t>n</a:t>
            </a:r>
            <a:r>
              <a:rPr sz="1400" dirty="0">
                <a:solidFill>
                  <a:srgbClr val="945200"/>
                </a:solidFill>
                <a:latin typeface="+mn-ea"/>
                <a:cs typeface="Arial" panose="020B0604020202020204"/>
              </a:rPr>
              <a:t> </a:t>
            </a:r>
            <a:r>
              <a:rPr lang="zh-CN" altLang="en-US" sz="1400" b="1">
                <a:latin typeface="思源黑体 CN Normal" panose="020B0400000000000000" charset="-122"/>
                <a:ea typeface="思源黑体 CN Normal" panose="020B0400000000000000" charset="-122"/>
              </a:rPr>
              <a:t>not in blood Only for</a:t>
            </a:r>
            <a:r>
              <a:rPr sz="1400" spc="5" dirty="0">
                <a:solidFill>
                  <a:srgbClr val="0070C0"/>
                </a:solidFill>
                <a:latin typeface="+mn-ea"/>
                <a:cs typeface="Arial" panose="020B0604020202020204"/>
              </a:rPr>
              <a:t> </a:t>
            </a:r>
            <a:r>
              <a:rPr sz="1400" spc="-5" dirty="0">
                <a:solidFill>
                  <a:schemeClr val="accent2">
                    <a:lumMod val="75000"/>
                  </a:schemeClr>
                </a:solidFill>
                <a:latin typeface="+mn-ea"/>
                <a:cs typeface="Arial" panose="020B0604020202020204"/>
              </a:rPr>
              <a:t>d</a:t>
            </a:r>
            <a:r>
              <a:rPr sz="1400" spc="-10" dirty="0">
                <a:solidFill>
                  <a:schemeClr val="accent2">
                    <a:lumMod val="75000"/>
                  </a:schemeClr>
                </a:solidFill>
                <a:latin typeface="+mn-ea"/>
                <a:cs typeface="Arial" panose="020B0604020202020204"/>
              </a:rPr>
              <a:t>i</a:t>
            </a:r>
            <a:r>
              <a:rPr sz="1400" spc="-5" dirty="0">
                <a:solidFill>
                  <a:schemeClr val="accent2">
                    <a:lumMod val="75000"/>
                  </a:schemeClr>
                </a:solidFill>
                <a:latin typeface="+mn-ea"/>
                <a:cs typeface="Arial" panose="020B0604020202020204"/>
              </a:rPr>
              <a:t>agnos</a:t>
            </a:r>
            <a:r>
              <a:rPr sz="1400" spc="5" dirty="0">
                <a:solidFill>
                  <a:schemeClr val="accent2">
                    <a:lumMod val="75000"/>
                  </a:schemeClr>
                </a:solidFill>
                <a:latin typeface="+mn-ea"/>
                <a:cs typeface="Arial" panose="020B0604020202020204"/>
              </a:rPr>
              <a:t>t</a:t>
            </a:r>
            <a:r>
              <a:rPr sz="1400" spc="-10" dirty="0">
                <a:solidFill>
                  <a:schemeClr val="accent2">
                    <a:lumMod val="75000"/>
                  </a:schemeClr>
                </a:solidFill>
                <a:latin typeface="+mn-ea"/>
                <a:cs typeface="Arial" panose="020B0604020202020204"/>
              </a:rPr>
              <a:t>i</a:t>
            </a:r>
            <a:r>
              <a:rPr sz="1400" dirty="0">
                <a:solidFill>
                  <a:schemeClr val="accent2">
                    <a:lumMod val="75000"/>
                  </a:schemeClr>
                </a:solidFill>
                <a:latin typeface="+mn-ea"/>
                <a:cs typeface="Arial" panose="020B0604020202020204"/>
              </a:rPr>
              <a:t>c</a:t>
            </a:r>
            <a:r>
              <a:rPr sz="1400" spc="5" dirty="0">
                <a:solidFill>
                  <a:schemeClr val="accent2">
                    <a:lumMod val="75000"/>
                  </a:schemeClr>
                </a:solidFill>
                <a:latin typeface="+mn-ea"/>
                <a:cs typeface="Arial" panose="020B0604020202020204"/>
              </a:rPr>
              <a:t> </a:t>
            </a:r>
            <a:r>
              <a:rPr sz="1400" dirty="0">
                <a:solidFill>
                  <a:schemeClr val="accent2">
                    <a:lumMod val="75000"/>
                  </a:schemeClr>
                </a:solidFill>
                <a:latin typeface="+mn-ea"/>
                <a:cs typeface="Arial" panose="020B0604020202020204"/>
              </a:rPr>
              <a:t>r</a:t>
            </a:r>
            <a:r>
              <a:rPr sz="1400" spc="-5" dirty="0">
                <a:solidFill>
                  <a:schemeClr val="accent2">
                    <a:lumMod val="75000"/>
                  </a:schemeClr>
                </a:solidFill>
                <a:latin typeface="+mn-ea"/>
                <a:cs typeface="Arial" panose="020B0604020202020204"/>
              </a:rPr>
              <a:t>e</a:t>
            </a:r>
            <a:r>
              <a:rPr sz="1400" dirty="0">
                <a:solidFill>
                  <a:schemeClr val="accent2">
                    <a:lumMod val="75000"/>
                  </a:schemeClr>
                </a:solidFill>
                <a:latin typeface="+mn-ea"/>
                <a:cs typeface="Arial" panose="020B0604020202020204"/>
              </a:rPr>
              <a:t>f</a:t>
            </a:r>
            <a:r>
              <a:rPr sz="1400" spc="-5" dirty="0">
                <a:solidFill>
                  <a:schemeClr val="accent2">
                    <a:lumMod val="75000"/>
                  </a:schemeClr>
                </a:solidFill>
                <a:latin typeface="+mn-ea"/>
                <a:cs typeface="Arial" panose="020B0604020202020204"/>
              </a:rPr>
              <a:t>e</a:t>
            </a:r>
            <a:r>
              <a:rPr sz="1400" dirty="0">
                <a:solidFill>
                  <a:schemeClr val="accent2">
                    <a:lumMod val="75000"/>
                  </a:schemeClr>
                </a:solidFill>
                <a:latin typeface="+mn-ea"/>
                <a:cs typeface="Arial" panose="020B0604020202020204"/>
              </a:rPr>
              <a:t>r</a:t>
            </a:r>
            <a:r>
              <a:rPr sz="1400" spc="-5" dirty="0">
                <a:solidFill>
                  <a:schemeClr val="accent2">
                    <a:lumMod val="75000"/>
                  </a:schemeClr>
                </a:solidFill>
                <a:latin typeface="+mn-ea"/>
                <a:cs typeface="Arial" panose="020B0604020202020204"/>
              </a:rPr>
              <a:t>en</a:t>
            </a:r>
            <a:r>
              <a:rPr sz="1400" dirty="0">
                <a:solidFill>
                  <a:schemeClr val="accent2">
                    <a:lumMod val="75000"/>
                  </a:schemeClr>
                </a:solidFill>
                <a:latin typeface="+mn-ea"/>
                <a:cs typeface="Arial" panose="020B0604020202020204"/>
              </a:rPr>
              <a:t>ce</a:t>
            </a:r>
            <a:r>
              <a:rPr sz="1400" dirty="0">
                <a:solidFill>
                  <a:srgbClr val="945200"/>
                </a:solidFill>
                <a:latin typeface="+mn-ea"/>
                <a:cs typeface="Arial" panose="020B0604020202020204"/>
              </a:rPr>
              <a:t> </a:t>
            </a:r>
            <a:r>
              <a:rPr lang="zh-CN" altLang="en-US" sz="1400" b="1">
                <a:latin typeface="思源黑体 CN Normal" panose="020B0400000000000000" charset="-122"/>
                <a:ea typeface="思源黑体 CN Normal" panose="020B0400000000000000" charset="-122"/>
              </a:rPr>
              <a:t>but screening</a:t>
            </a:r>
            <a:endParaRPr sz="1400">
              <a:latin typeface="+mn-ea"/>
              <a:cs typeface="Arial" panose="020B0604020202020204"/>
            </a:endParaRPr>
          </a:p>
        </p:txBody>
      </p:sp>
      <p:sp>
        <p:nvSpPr>
          <p:cNvPr id="8" name="object 8"/>
          <p:cNvSpPr/>
          <p:nvPr/>
        </p:nvSpPr>
        <p:spPr>
          <a:xfrm>
            <a:off x="691515" y="3190240"/>
            <a:ext cx="4635500" cy="2730499"/>
          </a:xfrm>
          <a:prstGeom prst="rect">
            <a:avLst/>
          </a:prstGeom>
          <a:blipFill>
            <a:blip r:embed="rId2" cstate="print"/>
            <a:stretch>
              <a:fillRect/>
            </a:stretch>
          </a:blipFill>
        </p:spPr>
        <p:txBody>
          <a:bodyPr wrap="square" lIns="0" tIns="0" rIns="0" bIns="0" rtlCol="0"/>
          <a:p/>
        </p:txBody>
      </p:sp>
      <p:sp>
        <p:nvSpPr>
          <p:cNvPr id="4" name="object 7"/>
          <p:cNvSpPr/>
          <p:nvPr/>
        </p:nvSpPr>
        <p:spPr>
          <a:xfrm>
            <a:off x="6489700" y="508000"/>
            <a:ext cx="1511300" cy="3517900"/>
          </a:xfrm>
          <a:prstGeom prst="rect">
            <a:avLst/>
          </a:prstGeom>
          <a:blipFill>
            <a:blip r:embed="rId3" cstate="print"/>
            <a:stretch>
              <a:fillRect/>
            </a:stretch>
          </a:blipFill>
        </p:spPr>
        <p:txBody>
          <a:bodyPr wrap="square" lIns="0" tIns="0" rIns="0" bIns="0" rtlCol="0"/>
          <a:p/>
        </p:txBody>
      </p:sp>
      <p:sp>
        <p:nvSpPr>
          <p:cNvPr id="5" name="object 4"/>
          <p:cNvSpPr/>
          <p:nvPr/>
        </p:nvSpPr>
        <p:spPr>
          <a:xfrm>
            <a:off x="6489700" y="4292600"/>
            <a:ext cx="1511300" cy="2070100"/>
          </a:xfrm>
          <a:prstGeom prst="rect">
            <a:avLst/>
          </a:prstGeom>
          <a:blipFill>
            <a:blip r:embed="rId4" cstate="print"/>
            <a:stretch>
              <a:fillRect/>
            </a:stretch>
          </a:blipFill>
        </p:spPr>
        <p:txBody>
          <a:bodyPr wrap="square" lIns="0" tIns="0" rIns="0" bIns="0" rtlCol="0"/>
          <a:p/>
        </p:txBody>
      </p:sp>
      <p:sp>
        <p:nvSpPr>
          <p:cNvPr id="6" name="object 6"/>
          <p:cNvSpPr/>
          <p:nvPr/>
        </p:nvSpPr>
        <p:spPr>
          <a:xfrm>
            <a:off x="8267700" y="508000"/>
            <a:ext cx="1371600" cy="5854700"/>
          </a:xfrm>
          <a:prstGeom prst="rect">
            <a:avLst/>
          </a:prstGeom>
          <a:blipFill>
            <a:blip r:embed="rId5" cstate="print"/>
            <a:stretch>
              <a:fillRect/>
            </a:stretch>
          </a:blipFill>
        </p:spPr>
        <p:txBody>
          <a:bodyPr wrap="square" lIns="0" tIns="0" rIns="0" bIns="0" rtlCol="0"/>
          <a:p/>
        </p:txBody>
      </p:sp>
      <p:sp>
        <p:nvSpPr>
          <p:cNvPr id="9" name="object 5"/>
          <p:cNvSpPr/>
          <p:nvPr/>
        </p:nvSpPr>
        <p:spPr>
          <a:xfrm>
            <a:off x="9925685" y="508000"/>
            <a:ext cx="1689100" cy="5854700"/>
          </a:xfrm>
          <a:prstGeom prst="rect">
            <a:avLst/>
          </a:prstGeom>
          <a:blipFill>
            <a:blip r:embed="rId6" cstate="print"/>
            <a:stretch>
              <a:fillRect/>
            </a:stretch>
          </a:blipFill>
        </p:spPr>
        <p:txBody>
          <a:bodyPr wrap="square" lIns="0" tIns="0" rIns="0" bIns="0" rtlCol="0"/>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31545" y="2367280"/>
            <a:ext cx="10189845" cy="1383665"/>
          </a:xfrm>
          <a:prstGeom prst="rect">
            <a:avLst/>
          </a:prstGeom>
          <a:noFill/>
          <a:ln w="9525">
            <a:noFill/>
          </a:ln>
        </p:spPr>
        <p:txBody>
          <a:bodyPr wrap="square">
            <a:spAutoFit/>
          </a:bodyPr>
          <a:p>
            <a:pPr indent="0" algn="just"/>
            <a:r>
              <a:rPr lang="zh-CN" altLang="en-US" sz="1400" b="1">
                <a:latin typeface="思源黑体 CN Normal" panose="020B0400000000000000" charset="-122"/>
                <a:ea typeface="思源黑体 CN Normal" panose="020B0400000000000000" charset="-122"/>
              </a:rPr>
              <a:t>Technical Principles</a:t>
            </a:r>
            <a:endParaRPr lang="en-US" sz="1400" b="0">
              <a:latin typeface="思源黑体 CN Normal" panose="020B0400000000000000" charset="-122"/>
              <a:ea typeface="思源黑体 CN Normal" panose="020B0400000000000000" charset="-122"/>
            </a:endParaRPr>
          </a:p>
          <a:p>
            <a:pPr indent="0" algn="just"/>
            <a:r>
              <a:rPr lang="zh-CN" altLang="en-US" sz="1400" b="0">
                <a:latin typeface="思源黑体 CN Normal" panose="020B0400000000000000" charset="-122"/>
                <a:ea typeface="思源黑体 CN Normal" panose="020B0400000000000000" charset="-122"/>
              </a:rPr>
              <a:t>Based on real-time fluorescence PCR, the test targets SARS-COV-2’s N and E gene sequences as amplification target regions. Amplifying with specific primers and fluorescent probes, the test takes human genome sequence target as internal quality control.</a:t>
            </a:r>
            <a:r>
              <a:rPr lang="en-US" sz="1400" b="0">
                <a:latin typeface="思源黑体 CN Normal" panose="020B0400000000000000" charset="-122"/>
                <a:ea typeface="思源黑体 CN Normal" panose="020B0400000000000000" charset="-122"/>
              </a:rPr>
              <a:t> </a:t>
            </a:r>
            <a:endParaRPr lang="en-US" sz="1400" b="1">
              <a:latin typeface="思源黑体 CN Normal" panose="020B0400000000000000" charset="-122"/>
              <a:ea typeface="思源黑体 CN Normal" panose="020B0400000000000000" charset="-122"/>
            </a:endParaRPr>
          </a:p>
          <a:p>
            <a:pPr indent="0" algn="just"/>
            <a:r>
              <a:rPr lang="zh-CN" altLang="en-US" sz="1400" b="1">
                <a:latin typeface="思源黑体 CN Normal" panose="020B0400000000000000" charset="-122"/>
                <a:ea typeface="思源黑体 CN Normal" panose="020B0400000000000000" charset="-122"/>
              </a:rPr>
              <a:t>Reagents</a:t>
            </a:r>
            <a:endParaRPr lang="zh-CN" altLang="en-US" sz="1400" b="1">
              <a:latin typeface="思源黑体 CN Normal" panose="020B0400000000000000" charset="-122"/>
              <a:ea typeface="思源黑体 CN Normal" panose="020B0400000000000000" charset="-122"/>
            </a:endParaRPr>
          </a:p>
        </p:txBody>
      </p:sp>
      <p:graphicFrame>
        <p:nvGraphicFramePr>
          <p:cNvPr id="3" name="表格 2"/>
          <p:cNvGraphicFramePr/>
          <p:nvPr>
            <p:custDataLst>
              <p:tags r:id="rId1"/>
            </p:custDataLst>
          </p:nvPr>
        </p:nvGraphicFramePr>
        <p:xfrm>
          <a:off x="1000760" y="3751262"/>
          <a:ext cx="5937250" cy="2400300"/>
        </p:xfrm>
        <a:graphic>
          <a:graphicData uri="http://schemas.openxmlformats.org/drawingml/2006/table">
            <a:tbl>
              <a:tblPr firstRow="1" bandRow="1">
                <a:tableStyleId>{5940675A-B579-460E-94D1-54222C63F5DA}</a:tableStyleId>
              </a:tblPr>
              <a:tblGrid>
                <a:gridCol w="1616075"/>
                <a:gridCol w="833438"/>
                <a:gridCol w="787400"/>
                <a:gridCol w="2700337"/>
              </a:tblGrid>
              <a:tr h="3175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Item</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Size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Amount</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Contents</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gridSpan="4">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Nucleic acid detection reagent</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175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PCR reaction solution</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1.3 mL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 tube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Primers &amp; probes, dNTPs, MgCl</a:t>
                      </a:r>
                      <a:r>
                        <a:rPr lang="en-US" sz="800" b="0">
                          <a:latin typeface="思源黑体 CN Normal" panose="020B0400000000000000" charset="-122"/>
                          <a:ea typeface="思源黑体 CN Normal" panose="020B0400000000000000" charset="-122"/>
                          <a:cs typeface="Malgun Gothic" panose="020B0503020000020004" charset="-127"/>
                        </a:rPr>
                        <a:t>2</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53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Reverse transcriptase mixture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100 μL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 tube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Reverse transcriptase, Taq DNA polymerase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gridSpan="4">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Controls</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175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Positive control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25 μL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 tube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Synthetic RNA</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Negative control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900 μL</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1 tube</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思源黑体 CN Normal" panose="020B0400000000000000" charset="-122"/>
                          <a:ea typeface="思源黑体 CN Normal" panose="020B0400000000000000" charset="-122"/>
                          <a:cs typeface="Malgun Gothic" panose="020B0503020000020004" charset="-127"/>
                        </a:rPr>
                        <a:t>H</a:t>
                      </a:r>
                      <a:r>
                        <a:rPr lang="en-US" sz="800" b="0">
                          <a:latin typeface="思源黑体 CN Normal" panose="020B0400000000000000" charset="-122"/>
                          <a:ea typeface="思源黑体 CN Normal" panose="020B0400000000000000" charset="-122"/>
                          <a:cs typeface="Malgun Gothic" panose="020B0503020000020004" charset="-127"/>
                        </a:rPr>
                        <a:t>2</a:t>
                      </a:r>
                      <a:r>
                        <a:rPr lang="en-US" sz="1200" b="0">
                          <a:latin typeface="思源黑体 CN Normal" panose="020B0400000000000000" charset="-122"/>
                          <a:ea typeface="思源黑体 CN Normal" panose="020B0400000000000000" charset="-122"/>
                          <a:cs typeface="Malgun Gothic" panose="020B0503020000020004" charset="-127"/>
                        </a:rPr>
                        <a:t>O</a:t>
                      </a:r>
                      <a:endParaRPr lang="en-US" altLang="en-US" sz="1200" b="0">
                        <a:latin typeface="思源黑体 CN Normal" panose="020B0400000000000000" charset="-122"/>
                        <a:ea typeface="思源黑体 CN Normal" panose="020B0400000000000000" charset="-122"/>
                        <a:cs typeface="Malgun Gothic" panose="020B0503020000020004" charset="-127"/>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2" name="文本框 1"/>
          <p:cNvSpPr txBox="1"/>
          <p:nvPr/>
        </p:nvSpPr>
        <p:spPr>
          <a:xfrm>
            <a:off x="931545" y="90805"/>
            <a:ext cx="10514330" cy="2368550"/>
          </a:xfrm>
          <a:prstGeom prst="rect">
            <a:avLst/>
          </a:prstGeom>
          <a:noFill/>
        </p:spPr>
        <p:txBody>
          <a:bodyPr wrap="square" rtlCol="0">
            <a:spAutoFit/>
          </a:bodyPr>
          <a:p>
            <a:endParaRPr lang="zh-CN" altLang="en-US">
              <a:latin typeface="思源黑体 CN Normal" panose="020B0400000000000000" charset="-122"/>
              <a:ea typeface="思源黑体 CN Normal" panose="020B0400000000000000" charset="-122"/>
            </a:endParaRPr>
          </a:p>
          <a:p>
            <a:r>
              <a:rPr lang="zh-CN" altLang="en-US" b="1">
                <a:latin typeface="思源黑体 CN Normal" panose="020B0400000000000000" charset="-122"/>
                <a:ea typeface="思源黑体 CN Normal" panose="020B0400000000000000" charset="-122"/>
              </a:rPr>
              <a:t>Ⅲ Hymon SARS-CoV-2 Test Kit Instruction for Use</a:t>
            </a:r>
            <a:endParaRPr lang="zh-CN" altLang="en-US" b="1">
              <a:latin typeface="思源黑体 CN Normal" panose="020B0400000000000000" charset="-122"/>
              <a:ea typeface="思源黑体 CN Normal" panose="020B0400000000000000" charset="-122"/>
            </a:endParaRPr>
          </a:p>
          <a:p>
            <a:r>
              <a:rPr lang="zh-CN" altLang="en-US" sz="1400" b="1">
                <a:latin typeface="思源黑体 CN Normal" panose="020B0400000000000000" charset="-122"/>
                <a:ea typeface="思源黑体 CN Normal" panose="020B0400000000000000" charset="-122"/>
              </a:rPr>
              <a:t>Package Size/Cat.No.</a:t>
            </a:r>
            <a:endParaRPr lang="zh-CN" altLang="en-US" sz="1400" b="1">
              <a:latin typeface="思源黑体 CN Normal" panose="020B0400000000000000" charset="-122"/>
              <a:ea typeface="思源黑体 CN Normal" panose="020B0400000000000000" charset="-122"/>
            </a:endParaRPr>
          </a:p>
          <a:p>
            <a:r>
              <a:rPr lang="zh-CN" altLang="en-US" sz="1400">
                <a:latin typeface="思源黑体 CN Normal" panose="020B0400000000000000" charset="-122"/>
                <a:ea typeface="思源黑体 CN Normal" panose="020B0400000000000000" charset="-122"/>
              </a:rPr>
              <a:t>96 tests/cat.no. 351250</a:t>
            </a:r>
            <a:endParaRPr lang="zh-CN" altLang="en-US" sz="1400">
              <a:latin typeface="思源黑体 CN Normal" panose="020B0400000000000000" charset="-122"/>
              <a:ea typeface="思源黑体 CN Normal" panose="020B0400000000000000" charset="-122"/>
            </a:endParaRPr>
          </a:p>
          <a:p>
            <a:endParaRPr lang="zh-CN" altLang="en-US" sz="1400">
              <a:latin typeface="思源黑体 CN Normal" panose="020B0400000000000000" charset="-122"/>
              <a:ea typeface="思源黑体 CN Normal" panose="020B0400000000000000" charset="-122"/>
            </a:endParaRPr>
          </a:p>
          <a:p>
            <a:r>
              <a:rPr lang="zh-CN" altLang="en-US" sz="1400" b="1">
                <a:latin typeface="思源黑体 CN Normal" panose="020B0400000000000000" charset="-122"/>
                <a:ea typeface="思源黑体 CN Normal" panose="020B0400000000000000" charset="-122"/>
              </a:rPr>
              <a:t>Intended Use</a:t>
            </a:r>
            <a:endParaRPr lang="zh-CN" altLang="en-US" sz="1400" b="1">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The kit is made available for in vitro detection of nucleic acids of SARS-CoV-2.</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The kit adopts RT-PCR method with real-time fluorescence. It can be used for laboratory detection of nucleic acids of SARS-CoV-2 in nasal swabs, pharyngeal swabs or other samples. The test results may serve as references to clinical evaluation of COVID-19.</a:t>
            </a:r>
            <a:endParaRPr lang="zh-CN" altLang="en-US" sz="1400">
              <a:latin typeface="思源黑体 CN Normal" panose="020B0400000000000000" charset="-122"/>
              <a:ea typeface="思源黑体 CN Normal" panose="020B04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1990" y="1530985"/>
            <a:ext cx="10941050" cy="4399915"/>
          </a:xfrm>
          <a:prstGeom prst="rect">
            <a:avLst/>
          </a:prstGeom>
          <a:noFill/>
        </p:spPr>
        <p:txBody>
          <a:bodyPr wrap="square" rtlCol="0">
            <a:spAutoFit/>
          </a:bodyPr>
          <a:p>
            <a:r>
              <a:rPr lang="zh-CN" altLang="en-US" sz="1400" b="1">
                <a:latin typeface="思源黑体 CN Normal" panose="020B0400000000000000" charset="-122"/>
                <a:ea typeface="思源黑体 CN Normal" panose="020B0400000000000000" charset="-122"/>
                <a:cs typeface="思源黑体 CN Normal" panose="020B0400000000000000" charset="-122"/>
              </a:rPr>
              <a:t>Storage and Stability</a:t>
            </a:r>
            <a:endParaRPr lang="zh-CN" altLang="en-US" sz="1400" b="1">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cs typeface="思源黑体 CN Normal" panose="020B0400000000000000" charset="-122"/>
              </a:rPr>
              <a:t>Hymon SARS-CoV-2 Test Kit should be stored at -20℃ and the reagents are valid for 12 months.</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cs typeface="思源黑体 CN Normal" panose="020B0400000000000000" charset="-122"/>
              </a:rPr>
              <a:t>Note: the specific production and expiry date of the product can be found on the kit label. Do not uses beyond the expiry date.</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algn="just"/>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400" b="1">
                <a:latin typeface="思源黑体 CN Normal" panose="020B0400000000000000" charset="-122"/>
                <a:ea typeface="思源黑体 CN Normal" panose="020B0400000000000000" charset="-122"/>
                <a:cs typeface="思源黑体 CN Normal" panose="020B0400000000000000" charset="-122"/>
              </a:rPr>
              <a:t>Instrument</a:t>
            </a:r>
            <a:endParaRPr lang="zh-CN" altLang="en-US" sz="1400" b="1">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cs typeface="思源黑体 CN Normal" panose="020B0400000000000000" charset="-122"/>
              </a:rPr>
              <a:t>Applied biosystems 7500/7300 Real-Time PCR System.</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algn="just"/>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400" b="1">
                <a:latin typeface="思源黑体 CN Normal" panose="020B0400000000000000" charset="-122"/>
                <a:ea typeface="思源黑体 CN Normal" panose="020B0400000000000000" charset="-122"/>
                <a:cs typeface="思源黑体 CN Normal" panose="020B0400000000000000" charset="-122"/>
              </a:rPr>
              <a:t>Sample Preparation</a:t>
            </a:r>
            <a:endParaRPr lang="zh-CN" altLang="en-US" sz="1400" b="1">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cs typeface="思源黑体 CN Normal" panose="020B0400000000000000" charset="-122"/>
              </a:rPr>
              <a:t>Nasal/pharyngeal swabs were collected according to clinical test requirements. Fresh samples collected can be used for test immediately or stored at -20±5℃ for no more than 3 months. Avoid repeated freezing and thawing.</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algn="just"/>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400" b="1">
                <a:latin typeface="思源黑体 CN Normal" panose="020B0400000000000000" charset="-122"/>
                <a:ea typeface="思源黑体 CN Normal" panose="020B0400000000000000" charset="-122"/>
                <a:cs typeface="思源黑体 CN Normal" panose="020B0400000000000000" charset="-122"/>
              </a:rPr>
              <a:t>Test Procedures</a:t>
            </a:r>
            <a:endParaRPr lang="zh-CN" altLang="en-US" sz="1400" b="1">
              <a:latin typeface="思源黑体 CN Normal" panose="020B0400000000000000" charset="-122"/>
              <a:ea typeface="思源黑体 CN Normal" panose="020B0400000000000000" charset="-122"/>
              <a:cs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cs typeface="思源黑体 CN Normal" panose="020B0400000000000000" charset="-122"/>
              </a:rPr>
              <a:t>1. Nucleic acid extraction (sample preparation area)</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marL="285750" indent="-285750" algn="just">
              <a:buFont typeface="Arial" panose="020B0604020202020204" pitchFamily="34" charset="0"/>
              <a:buChar char="•"/>
            </a:pPr>
            <a:r>
              <a:rPr lang="zh-CN" altLang="en-US" sz="1400">
                <a:latin typeface="思源黑体 CN Normal" panose="020B0400000000000000" charset="-122"/>
                <a:ea typeface="思源黑体 CN Normal" panose="020B0400000000000000" charset="-122"/>
                <a:cs typeface="思源黑体 CN Normal" panose="020B0400000000000000" charset="-122"/>
              </a:rPr>
              <a:t>It is recommended to take 200 μL liquid sample for nucleic acid extraction. Recommended nucleic acid extraction kit includes Hymon Nucleic Acid Kit(cat.no. 341312) by Hymonbio Co., LTD and other commercial products. Please follow the instructions of the kit.</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marL="285750" indent="-285750" algn="just">
              <a:buFont typeface="Arial" panose="020B0604020202020204" pitchFamily="34" charset="0"/>
              <a:buChar char="•"/>
            </a:pPr>
            <a:r>
              <a:rPr lang="zh-CN" altLang="en-US" sz="1400">
                <a:latin typeface="思源黑体 CN Normal" panose="020B0400000000000000" charset="-122"/>
                <a:ea typeface="思源黑体 CN Normal" panose="020B0400000000000000" charset="-122"/>
                <a:cs typeface="思源黑体 CN Normal" panose="020B0400000000000000" charset="-122"/>
              </a:rPr>
              <a:t>The negative control in this kit participates in the extraction and is used to monitor the process; the positive control does not participate in the extraction and is used for the quality control of PCR detection reagents.</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pPr marL="285750" indent="-285750" algn="just"/>
            <a:r>
              <a:rPr lang="zh-CN" altLang="en-US" sz="1400">
                <a:latin typeface="思源黑体 CN Normal" panose="020B0400000000000000" charset="-122"/>
                <a:ea typeface="思源黑体 CN Normal" panose="020B0400000000000000" charset="-122"/>
                <a:cs typeface="思源黑体 CN Normal" panose="020B0400000000000000" charset="-122"/>
              </a:rPr>
              <a:t>2.PCR reagent preparation (at reagent preparation area)</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a:p>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4" name="文本框 3"/>
          <p:cNvSpPr txBox="1"/>
          <p:nvPr/>
        </p:nvSpPr>
        <p:spPr>
          <a:xfrm>
            <a:off x="725805" y="479425"/>
            <a:ext cx="10897870" cy="953135"/>
          </a:xfrm>
          <a:prstGeom prst="rect">
            <a:avLst/>
          </a:prstGeom>
          <a:noFill/>
        </p:spPr>
        <p:txBody>
          <a:bodyPr wrap="square" rtlCol="0">
            <a:spAutoFit/>
          </a:bodyPr>
          <a:p>
            <a:pPr algn="l">
              <a:buClrTx/>
              <a:buSzTx/>
              <a:buFontTx/>
            </a:pPr>
            <a:r>
              <a:rPr lang="zh-CN" altLang="en-US" sz="1400" b="1">
                <a:latin typeface="思源黑体 CN Normal" panose="020B0400000000000000" charset="-122"/>
                <a:ea typeface="思源黑体 CN Normal" panose="020B0400000000000000" charset="-122"/>
              </a:rPr>
              <a:t>Note:</a:t>
            </a:r>
            <a:endParaRPr lang="zh-CN" altLang="en-US" sz="1400" b="1">
              <a:latin typeface="思源黑体 CN Normal" panose="020B0400000000000000" charset="-122"/>
              <a:ea typeface="思源黑体 CN Normal" panose="020B0400000000000000" charset="-122"/>
            </a:endParaRPr>
          </a:p>
          <a:p>
            <a:r>
              <a:rPr lang="zh-CN" altLang="en-US" sz="1400">
                <a:latin typeface="思源黑体 CN Normal" panose="020B0400000000000000" charset="-122"/>
                <a:ea typeface="思源黑体 CN Normal" panose="020B0400000000000000" charset="-122"/>
                <a:cs typeface="+mn-lt"/>
              </a:rPr>
              <a:t>1.Nucleic acid extraction reagents are not included in the package and should be provided by users.</a:t>
            </a:r>
            <a:endParaRPr lang="zh-CN" altLang="en-US" sz="1400">
              <a:latin typeface="思源黑体 CN Normal" panose="020B0400000000000000" charset="-122"/>
              <a:ea typeface="思源黑体 CN Normal" panose="020B0400000000000000" charset="-122"/>
              <a:cs typeface="+mn-lt"/>
            </a:endParaRPr>
          </a:p>
          <a:p>
            <a:r>
              <a:rPr lang="zh-CN" altLang="en-US" sz="1400">
                <a:latin typeface="思源黑体 CN Normal" panose="020B0400000000000000" charset="-122"/>
                <a:ea typeface="思源黑体 CN Normal" panose="020B0400000000000000" charset="-122"/>
                <a:cs typeface="+mn-lt"/>
              </a:rPr>
              <a:t>2.Negative control should participate in nucleic acid extraction as a sample.</a:t>
            </a:r>
            <a:endParaRPr lang="zh-CN" altLang="en-US" sz="1400">
              <a:latin typeface="思源黑体 CN Normal" panose="020B0400000000000000" charset="-122"/>
              <a:ea typeface="思源黑体 CN Normal" panose="020B0400000000000000" charset="-122"/>
              <a:cs typeface="+mn-lt"/>
            </a:endParaRPr>
          </a:p>
          <a:p>
            <a:r>
              <a:rPr lang="zh-CN" altLang="en-US" sz="1400">
                <a:latin typeface="思源黑体 CN Normal" panose="020B0400000000000000" charset="-122"/>
                <a:ea typeface="思源黑体 CN Normal" panose="020B0400000000000000" charset="-122"/>
                <a:cs typeface="+mn-lt"/>
              </a:rPr>
              <a:t>3.Positive control does not participate in the extraction of nucleic acid and should be directly added into the PCR reaction solution.</a:t>
            </a:r>
            <a:endParaRPr lang="zh-CN" altLang="en-US" sz="1400">
              <a:latin typeface="思源黑体 CN Normal" panose="020B0400000000000000" charset="-122"/>
              <a:ea typeface="思源黑体 CN Normal" panose="020B0400000000000000" charset="-122"/>
              <a:cs typeface="+mn-l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582930" y="835025"/>
            <a:ext cx="11143615" cy="2953385"/>
          </a:xfrm>
          <a:prstGeom prst="rect">
            <a:avLst/>
          </a:prstGeom>
          <a:noFill/>
        </p:spPr>
        <p:txBody>
          <a:bodyPr wrap="square" rtlCol="0">
            <a:spAutoFit/>
          </a:bodyPr>
          <a:p>
            <a:pPr algn="just"/>
            <a:r>
              <a:rPr lang="zh-CN" altLang="en-US" sz="1400">
                <a:latin typeface="思源黑体 CN Normal" panose="020B0400000000000000" charset="-122"/>
                <a:ea typeface="思源黑体 CN Normal" panose="020B0400000000000000" charset="-122"/>
              </a:rPr>
              <a:t>2.1 Take the PCR reaction solution out of the kit, melt at room temperature, vertex and mix well, and flush spin to settle down contents to bottom of tube .</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Take N (N = Number of test samples + 2) PCR reaction tubes. The amplification system is prepared as follows:</a:t>
            </a:r>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a:p>
            <a:endParaRPr lang="zh-CN" altLang="en-US" sz="1600">
              <a:latin typeface="思源黑体 CN Normal" panose="020B0400000000000000" charset="-122"/>
              <a:ea typeface="思源黑体 CN Normal" panose="020B0400000000000000" charset="-122"/>
            </a:endParaRPr>
          </a:p>
        </p:txBody>
      </p:sp>
      <p:graphicFrame>
        <p:nvGraphicFramePr>
          <p:cNvPr id="9" name="表格 8"/>
          <p:cNvGraphicFramePr/>
          <p:nvPr>
            <p:custDataLst>
              <p:tags r:id="rId1"/>
            </p:custDataLst>
          </p:nvPr>
        </p:nvGraphicFramePr>
        <p:xfrm>
          <a:off x="693103" y="1816735"/>
          <a:ext cx="5940425" cy="812800"/>
        </p:xfrm>
        <a:graphic>
          <a:graphicData uri="http://schemas.openxmlformats.org/drawingml/2006/table">
            <a:tbl>
              <a:tblPr firstRow="1" bandRow="1">
                <a:tableStyleId>{5940675A-B579-460E-94D1-54222C63F5DA}</a:tableStyleId>
              </a:tblPr>
              <a:tblGrid>
                <a:gridCol w="1803400"/>
                <a:gridCol w="1608455"/>
                <a:gridCol w="2528570"/>
              </a:tblGrid>
              <a:tr h="495300">
                <a:tc>
                  <a:txBody>
                    <a:bodyPr/>
                    <a:p>
                      <a:pPr indent="0">
                        <a:buNone/>
                      </a:pPr>
                      <a:r>
                        <a:rPr lang="en-US" sz="1600" b="0">
                          <a:latin typeface="思源黑体 CN Normal" panose="020B0400000000000000" charset="-122"/>
                          <a:ea typeface="思源黑体 CN Normal" panose="020B0400000000000000" charset="-122"/>
                          <a:cs typeface="+mn-lt"/>
                        </a:rPr>
                        <a:t>Reagent</a:t>
                      </a:r>
                      <a:endParaRPr lang="en-US" altLang="en-US" sz="16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思源黑体 CN Normal" panose="020B0400000000000000" charset="-122"/>
                          <a:ea typeface="思源黑体 CN Normal" panose="020B0400000000000000" charset="-122"/>
                          <a:cs typeface="+mn-lt"/>
                        </a:rPr>
                        <a:t>PCR reaction solution</a:t>
                      </a:r>
                      <a:endParaRPr lang="en-US" altLang="en-US" sz="16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思源黑体 CN Normal" panose="020B0400000000000000" charset="-122"/>
                          <a:ea typeface="思源黑体 CN Normal" panose="020B0400000000000000" charset="-122"/>
                          <a:cs typeface="+mn-lt"/>
                        </a:rPr>
                        <a:t>Reverse transcriptase mixture</a:t>
                      </a:r>
                      <a:endParaRPr lang="en-US" altLang="en-US" sz="16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a:txBody>
                    <a:bodyPr/>
                    <a:p>
                      <a:pPr indent="0">
                        <a:buNone/>
                      </a:pPr>
                      <a:r>
                        <a:rPr lang="en-US" sz="1600" b="0">
                          <a:latin typeface="思源黑体 CN Normal" panose="020B0400000000000000" charset="-122"/>
                          <a:ea typeface="思源黑体 CN Normal" panose="020B0400000000000000" charset="-122"/>
                          <a:cs typeface="+mn-lt"/>
                        </a:rPr>
                        <a:t>Volume</a:t>
                      </a:r>
                      <a:endParaRPr lang="en-US" altLang="en-US" sz="16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思源黑体 CN Normal" panose="020B0400000000000000" charset="-122"/>
                          <a:ea typeface="思源黑体 CN Normal" panose="020B0400000000000000" charset="-122"/>
                          <a:cs typeface="思源黑体 CN Normal" panose="020B0400000000000000" charset="-122"/>
                        </a:rPr>
                        <a:t>13 μL × N</a:t>
                      </a:r>
                      <a:endParaRPr lang="en-US" altLang="en-US" sz="1600" b="0">
                        <a:latin typeface="思源黑体 CN Normal" panose="020B0400000000000000" charset="-122"/>
                        <a:ea typeface="思源黑体 CN Normal" panose="020B0400000000000000" charset="-122"/>
                        <a:cs typeface="思源黑体 CN Normal" panose="020B0400000000000000"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思源黑体 CN Normal" panose="020B0400000000000000" charset="-122"/>
                          <a:ea typeface="思源黑体 CN Normal" panose="020B0400000000000000" charset="-122"/>
                          <a:cs typeface="思源黑体 CN Normal" panose="020B0400000000000000" charset="-122"/>
                        </a:rPr>
                        <a:t>1 μL × N</a:t>
                      </a:r>
                      <a:endParaRPr lang="en-US" altLang="en-US" sz="1600" b="0">
                        <a:latin typeface="思源黑体 CN Normal" panose="020B0400000000000000" charset="-122"/>
                        <a:ea typeface="思源黑体 CN Normal" panose="020B0400000000000000" charset="-122"/>
                        <a:cs typeface="思源黑体 CN Normal" panose="020B0400000000000000" charset="-122"/>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nvSpPr>
        <p:spPr>
          <a:xfrm>
            <a:off x="617220" y="2894965"/>
            <a:ext cx="11075035" cy="2461260"/>
          </a:xfrm>
          <a:prstGeom prst="rect">
            <a:avLst/>
          </a:prstGeom>
          <a:noFill/>
        </p:spPr>
        <p:txBody>
          <a:bodyPr wrap="square" rtlCol="0">
            <a:spAutoFit/>
          </a:bodyPr>
          <a:p>
            <a:pPr algn="just"/>
            <a:r>
              <a:rPr lang="zh-CN" altLang="en-US" sz="1400">
                <a:latin typeface="思源黑体 CN Normal" panose="020B0400000000000000" charset="-122"/>
                <a:ea typeface="思源黑体 CN Normal" panose="020B0400000000000000" charset="-122"/>
              </a:rPr>
              <a:t>2.2 Flush spin after the components are fully mixed, so that all the contents is settled down to the bottom of the tube. Add 14 μL prepared PCR reaction solution into each PCR tubes.</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3. Sample loading (sample preparation area)</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Add each 6μL of the processed negative control, the nucleic acid of the sample to be tested and the positive control into the PCR reaction tubes successively, cover the tubes tight, mix the tubes thoroughly, and transfer PCR reaction tubes to the amplification detection area after flush spin.</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4. PCR amplification (amplification detection area)</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4.1 Put the reaction tubes into the sample tank of the instrument.</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4.2 ABI instrument settings (take ABI 7500 as an example)</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4.2.1 Open the "setup" window, set Negative control (NC), Positive control (PC), Unknown samples (Unknown) according to the corresponding order of samples, and set the sample names in the "Sample Name" column.</a:t>
            </a:r>
            <a:endParaRPr lang="zh-CN" altLang="en-US" sz="14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l="10115" t="25811" r="70182" b="4132"/>
          <a:stretch>
            <a:fillRect/>
          </a:stretch>
        </p:blipFill>
        <p:spPr>
          <a:xfrm rot="5400000">
            <a:off x="2666999" y="-2666998"/>
            <a:ext cx="6858002" cy="12192000"/>
          </a:xfrm>
          <a:prstGeom prst="rect">
            <a:avLst/>
          </a:prstGeom>
        </p:spPr>
      </p:pic>
      <p:sp>
        <p:nvSpPr>
          <p:cNvPr id="2" name="文本框 1"/>
          <p:cNvSpPr txBox="1"/>
          <p:nvPr/>
        </p:nvSpPr>
        <p:spPr>
          <a:xfrm>
            <a:off x="626110" y="1195070"/>
            <a:ext cx="4164965" cy="583565"/>
          </a:xfrm>
          <a:prstGeom prst="rect">
            <a:avLst/>
          </a:prstGeom>
          <a:noFill/>
        </p:spPr>
        <p:txBody>
          <a:bodyPr wrap="none" rtlCol="0" anchor="t">
            <a:spAutoFit/>
          </a:bodyPr>
          <a:p>
            <a:pPr algn="ctr" eaLnBrk="1" hangingPunct="1"/>
            <a:r>
              <a:rPr lang="zh-CN" altLang="en-US" sz="3200" b="1">
                <a:solidFill>
                  <a:schemeClr val="bg2"/>
                </a:solidFill>
                <a:latin typeface="思源黑体 CN Normal" panose="020B0400000000000000" charset="-122"/>
                <a:ea typeface="思源黑体 CN Normal" panose="020B0400000000000000" charset="-122"/>
                <a:sym typeface="+mn-ea"/>
              </a:rPr>
              <a:t>Ⅰ</a:t>
            </a:r>
            <a:r>
              <a:rPr lang="en-US" altLang="zh-CN" sz="3200" b="1" dirty="0" err="1">
                <a:solidFill>
                  <a:schemeClr val="bg1"/>
                </a:solidFill>
                <a:latin typeface="思源黑体 CN Normal" panose="020B0400000000000000" charset="-122"/>
                <a:ea typeface="思源黑体 CN Normal" panose="020B0400000000000000" charset="-122"/>
                <a:sym typeface="+mn-ea"/>
              </a:rPr>
              <a:t>HymonBio</a:t>
            </a:r>
            <a:r>
              <a:rPr lang="en-US" altLang="zh-CN" sz="3200" b="1" dirty="0">
                <a:solidFill>
                  <a:schemeClr val="bg1"/>
                </a:solidFill>
                <a:latin typeface="思源黑体 CN Normal" panose="020B0400000000000000" charset="-122"/>
                <a:ea typeface="思源黑体 CN Normal" panose="020B0400000000000000" charset="-122"/>
                <a:sym typeface="+mn-ea"/>
              </a:rPr>
              <a:t> Co., LTD</a:t>
            </a:r>
            <a:endParaRPr lang="en-US" altLang="zh-CN" sz="3200" b="1" dirty="0">
              <a:solidFill>
                <a:schemeClr val="bg1"/>
              </a:solidFill>
              <a:latin typeface="思源黑体 CN Normal" panose="020B0400000000000000" charset="-122"/>
              <a:ea typeface="思源黑体 CN Normal" panose="020B0400000000000000" charset="-122"/>
              <a:sym typeface="+mn-ea"/>
            </a:endParaRPr>
          </a:p>
        </p:txBody>
      </p:sp>
      <p:sp>
        <p:nvSpPr>
          <p:cNvPr id="8197" name="矩形 2"/>
          <p:cNvSpPr>
            <a:spLocks noChangeArrowheads="1"/>
          </p:cNvSpPr>
          <p:nvPr/>
        </p:nvSpPr>
        <p:spPr bwMode="auto">
          <a:xfrm>
            <a:off x="760730" y="2206625"/>
            <a:ext cx="564324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r>
              <a:rPr lang="en-US" altLang="zh-CN" b="1" dirty="0">
                <a:solidFill>
                  <a:schemeClr val="bg1"/>
                </a:solidFill>
                <a:latin typeface="思源黑体 CN Normal" panose="020B0400000000000000" charset="-122"/>
                <a:ea typeface="思源黑体 CN Normal" panose="020B0400000000000000" charset="-122"/>
              </a:rPr>
              <a:t>Incorporate</a:t>
            </a:r>
            <a:r>
              <a:rPr lang="en-US" altLang="zh-CN" dirty="0">
                <a:solidFill>
                  <a:schemeClr val="bg1"/>
                </a:solidFill>
                <a:latin typeface="思源黑体 CN Normal" panose="020B0400000000000000" charset="-122"/>
                <a:ea typeface="思源黑体 CN Normal" panose="020B0400000000000000" charset="-122"/>
              </a:rPr>
              <a:t> on August 18th, 2015</a:t>
            </a:r>
            <a:endParaRPr lang="en-US" altLang="zh-CN" dirty="0">
              <a:solidFill>
                <a:schemeClr val="bg1"/>
              </a:solidFill>
              <a:latin typeface="思源黑体 CN Normal" panose="020B0400000000000000" charset="-122"/>
              <a:ea typeface="思源黑体 CN Normal" panose="020B0400000000000000" charset="-122"/>
            </a:endParaRPr>
          </a:p>
          <a:p>
            <a:pPr eaLnBrk="1" hangingPunct="1"/>
            <a:r>
              <a:rPr lang="en-US" altLang="zh-CN" b="1" dirty="0">
                <a:solidFill>
                  <a:schemeClr val="bg1"/>
                </a:solidFill>
                <a:latin typeface="思源黑体 CN Normal" panose="020B0400000000000000" charset="-122"/>
                <a:ea typeface="思源黑体 CN Normal" panose="020B0400000000000000" charset="-122"/>
              </a:rPr>
              <a:t>Company Size:</a:t>
            </a:r>
            <a:r>
              <a:rPr lang="en-US" altLang="zh-CN" dirty="0">
                <a:solidFill>
                  <a:schemeClr val="bg1"/>
                </a:solidFill>
                <a:latin typeface="思源黑体 CN Normal" panose="020B0400000000000000" charset="-122"/>
                <a:ea typeface="思源黑体 CN Normal" panose="020B0400000000000000" charset="-122"/>
              </a:rPr>
              <a:t> 30 employees</a:t>
            </a:r>
            <a:endParaRPr lang="en-US" altLang="zh-CN" dirty="0">
              <a:solidFill>
                <a:schemeClr val="bg1"/>
              </a:solidFill>
              <a:latin typeface="思源黑体 CN Normal" panose="020B0400000000000000" charset="-122"/>
              <a:ea typeface="思源黑体 CN Normal" panose="020B0400000000000000" charset="-122"/>
            </a:endParaRPr>
          </a:p>
          <a:p>
            <a:pPr eaLnBrk="1" hangingPunct="1"/>
            <a:endParaRPr lang="zh-CN" altLang="en-US" dirty="0">
              <a:solidFill>
                <a:schemeClr val="bg1"/>
              </a:solidFill>
              <a:latin typeface="思源黑体 CN Normal" panose="020B0400000000000000" charset="-122"/>
              <a:ea typeface="思源黑体 CN Normal" panose="020B0400000000000000" charset="-122"/>
            </a:endParaRPr>
          </a:p>
          <a:p>
            <a:pPr eaLnBrk="1" hangingPunct="1"/>
            <a:r>
              <a:rPr lang="en-US" altLang="zh-CN" b="1" dirty="0">
                <a:solidFill>
                  <a:schemeClr val="bg1"/>
                </a:solidFill>
                <a:latin typeface="思源黑体 CN Normal" panose="020B0400000000000000" charset="-122"/>
                <a:ea typeface="思源黑体 CN Normal" panose="020B0400000000000000" charset="-122"/>
                <a:sym typeface="+mn-ea"/>
              </a:rPr>
              <a:t>Founded</a:t>
            </a:r>
            <a:r>
              <a:rPr lang="en-US" altLang="zh-CN" dirty="0">
                <a:solidFill>
                  <a:schemeClr val="bg1"/>
                </a:solidFill>
                <a:latin typeface="思源黑体 CN Normal" panose="020B0400000000000000" charset="-122"/>
                <a:ea typeface="思源黑体 CN Normal" panose="020B0400000000000000" charset="-122"/>
                <a:sym typeface="+mn-ea"/>
              </a:rPr>
              <a:t> by PhDs from University of Texas &amp; Chinese Academy of Sciences</a:t>
            </a:r>
            <a:endParaRPr lang="zh-CN" altLang="en-US" dirty="0">
              <a:solidFill>
                <a:schemeClr val="bg1"/>
              </a:solidFill>
              <a:latin typeface="思源黑体 CN Normal" panose="020B0400000000000000" charset="-122"/>
              <a:ea typeface="思源黑体 CN Normal" panose="020B0400000000000000" charset="-122"/>
            </a:endParaRPr>
          </a:p>
          <a:p>
            <a:pPr eaLnBrk="1" hangingPunct="1"/>
            <a:endParaRPr lang="zh-CN" altLang="en-US" dirty="0">
              <a:solidFill>
                <a:schemeClr val="bg1"/>
              </a:solidFill>
              <a:latin typeface="思源黑体 CN Normal" panose="020B0400000000000000" charset="-122"/>
              <a:ea typeface="思源黑体 CN Normal" panose="020B0400000000000000" charset="-122"/>
            </a:endParaRPr>
          </a:p>
          <a:p>
            <a:pPr eaLnBrk="1" hangingPunct="1"/>
            <a:r>
              <a:rPr lang="en-US" altLang="zh-CN" b="1" dirty="0">
                <a:solidFill>
                  <a:schemeClr val="bg1"/>
                </a:solidFill>
                <a:latin typeface="思源黑体 CN Normal" panose="020B0400000000000000" charset="-122"/>
                <a:ea typeface="思源黑体 CN Normal" panose="020B0400000000000000" charset="-122"/>
                <a:sym typeface="+mn-ea"/>
              </a:rPr>
              <a:t>Focus </a:t>
            </a:r>
            <a:r>
              <a:rPr lang="en-US" altLang="zh-CN" dirty="0">
                <a:solidFill>
                  <a:schemeClr val="bg1"/>
                </a:solidFill>
                <a:latin typeface="思源黑体 CN Normal" panose="020B0400000000000000" charset="-122"/>
                <a:ea typeface="思源黑体 CN Normal" panose="020B0400000000000000" charset="-122"/>
                <a:sym typeface="+mn-ea"/>
              </a:rPr>
              <a:t>on Precision Testing on cancer gene screening, epidemic pathogen DNA/RNA tests</a:t>
            </a:r>
            <a:endParaRPr lang="zh-CN" altLang="en-US" dirty="0">
              <a:solidFill>
                <a:schemeClr val="bg1"/>
              </a:solidFill>
              <a:latin typeface="思源黑体 CN Normal" panose="020B0400000000000000" charset="-122"/>
              <a:ea typeface="思源黑体 CN Normal" panose="020B0400000000000000" charset="-122"/>
            </a:endParaRPr>
          </a:p>
          <a:p>
            <a:pPr eaLnBrk="1" hangingPunct="1"/>
            <a:endParaRPr lang="en-US" altLang="zh-CN" dirty="0">
              <a:solidFill>
                <a:schemeClr val="bg1"/>
              </a:solidFill>
              <a:latin typeface="思源黑体 CN Normal" panose="020B0400000000000000" charset="-122"/>
              <a:ea typeface="思源黑体 CN Normal" panose="020B0400000000000000" charset="-122"/>
            </a:endParaRPr>
          </a:p>
        </p:txBody>
      </p:sp>
      <p:sp>
        <p:nvSpPr>
          <p:cNvPr id="4" name="文本框 3"/>
          <p:cNvSpPr txBox="1"/>
          <p:nvPr/>
        </p:nvSpPr>
        <p:spPr>
          <a:xfrm>
            <a:off x="5941060" y="5100320"/>
            <a:ext cx="2402840" cy="306705"/>
          </a:xfrm>
          <a:prstGeom prst="rect">
            <a:avLst/>
          </a:prstGeom>
          <a:noFill/>
        </p:spPr>
        <p:txBody>
          <a:bodyPr wrap="square" rtlCol="0">
            <a:spAutoFit/>
          </a:bodyPr>
          <a:p>
            <a:r>
              <a:rPr lang="en-US" altLang="zh-CN" sz="1400">
                <a:solidFill>
                  <a:schemeClr val="bg1"/>
                </a:solidFill>
              </a:rPr>
              <a:t>* Business License</a:t>
            </a:r>
            <a:endParaRPr lang="en-US" altLang="zh-CN" sz="1400">
              <a:solidFill>
                <a:schemeClr val="bg1"/>
              </a:solidFill>
            </a:endParaRPr>
          </a:p>
        </p:txBody>
      </p:sp>
      <p:pic>
        <p:nvPicPr>
          <p:cNvPr id="5" name="图片 4" descr="4dda37932cd8888ec399b5c9804b3c2"/>
          <p:cNvPicPr>
            <a:picLocks noChangeAspect="1"/>
          </p:cNvPicPr>
          <p:nvPr>
            <p:custDataLst>
              <p:tags r:id="rId3"/>
            </p:custDataLst>
          </p:nvPr>
        </p:nvPicPr>
        <p:blipFill>
          <a:blip r:embed="rId4"/>
          <a:stretch>
            <a:fillRect/>
          </a:stretch>
        </p:blipFill>
        <p:spPr>
          <a:xfrm>
            <a:off x="5941060" y="1116330"/>
            <a:ext cx="5285740" cy="373380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01675" y="1053465"/>
            <a:ext cx="10708640" cy="3969385"/>
          </a:xfrm>
          <a:prstGeom prst="rect">
            <a:avLst/>
          </a:prstGeom>
          <a:noFill/>
        </p:spPr>
        <p:txBody>
          <a:bodyPr wrap="square" rtlCol="0">
            <a:spAutoFit/>
          </a:bodyPr>
          <a:p>
            <a:pPr algn="just"/>
            <a:r>
              <a:rPr lang="zh-CN" altLang="en-US" sz="1400">
                <a:latin typeface="思源黑体 CN Normal" panose="020B0400000000000000" charset="-122"/>
                <a:ea typeface="思源黑体 CN Normal" panose="020B0400000000000000" charset="-122"/>
              </a:rPr>
              <a:t>4.2.2 Open the "instrument" window and set the cycle conditions as follows: </a:t>
            </a:r>
            <a:endParaRPr lang="zh-CN" altLang="en-US" sz="1400">
              <a:latin typeface="思源黑体 CN Normal" panose="020B0400000000000000" charset="-122"/>
              <a:ea typeface="思源黑体 CN Normal" panose="020B0400000000000000" charset="-122"/>
            </a:endParaRPr>
          </a:p>
          <a:p>
            <a:pPr marL="285750" indent="-285750" algn="just">
              <a:buFont typeface="Arial" panose="020B0604020202020204" pitchFamily="34" charset="0"/>
              <a:buChar char="•"/>
            </a:pPr>
            <a:r>
              <a:rPr lang="zh-CN" altLang="en-US" sz="1400">
                <a:latin typeface="思源黑体 CN Normal" panose="020B0400000000000000" charset="-122"/>
                <a:ea typeface="思源黑体 CN Normal" panose="020B0400000000000000" charset="-122"/>
              </a:rPr>
              <a:t>42℃, 5 min;</a:t>
            </a:r>
            <a:endParaRPr lang="zh-CN" altLang="en-US" sz="1400">
              <a:latin typeface="思源黑体 CN Normal" panose="020B0400000000000000" charset="-122"/>
              <a:ea typeface="思源黑体 CN Normal" panose="020B0400000000000000" charset="-122"/>
            </a:endParaRPr>
          </a:p>
          <a:p>
            <a:pPr marL="285750" indent="-285750" algn="just">
              <a:buFont typeface="Arial" panose="020B0604020202020204" pitchFamily="34" charset="0"/>
              <a:buChar char="•"/>
            </a:pPr>
            <a:r>
              <a:rPr lang="zh-CN" altLang="en-US" sz="1400">
                <a:latin typeface="思源黑体 CN Normal" panose="020B0400000000000000" charset="-122"/>
                <a:ea typeface="思源黑体 CN Normal" panose="020B0400000000000000" charset="-122"/>
              </a:rPr>
              <a:t>94℃, 1 min;</a:t>
            </a:r>
            <a:endParaRPr lang="zh-CN" altLang="en-US" sz="1400">
              <a:latin typeface="思源黑体 CN Normal" panose="020B0400000000000000" charset="-122"/>
              <a:ea typeface="思源黑体 CN Normal" panose="020B0400000000000000" charset="-122"/>
            </a:endParaRPr>
          </a:p>
          <a:p>
            <a:pPr marL="285750" indent="-285750" algn="just">
              <a:buFont typeface="Arial" panose="020B0604020202020204" pitchFamily="34" charset="0"/>
              <a:buChar char="•"/>
            </a:pPr>
            <a:r>
              <a:rPr lang="zh-CN" altLang="en-US" sz="1400">
                <a:latin typeface="思源黑体 CN Normal" panose="020B0400000000000000" charset="-122"/>
                <a:ea typeface="思源黑体 CN Normal" panose="020B0400000000000000" charset="-122"/>
              </a:rPr>
              <a:t>95℃ 15 sec,60℃ 31 sec,72℃ 30 sec; the fluorescence signal is collected at 60 ℃, and the signal collection channels are FAM and VIC,40 cycles.</a:t>
            </a:r>
            <a:endParaRPr lang="zh-CN" altLang="en-US" sz="1400">
              <a:latin typeface="思源黑体 CN Normal" panose="020B0400000000000000" charset="-122"/>
              <a:ea typeface="思源黑体 CN Normal" panose="020B0400000000000000" charset="-122"/>
            </a:endParaRPr>
          </a:p>
          <a:p>
            <a:pPr marL="285750" indent="-285750" algn="just">
              <a:buFont typeface="Arial" panose="020B0604020202020204" pitchFamily="34" charset="0"/>
              <a:buChar char="•"/>
            </a:pPr>
            <a:r>
              <a:rPr lang="zh-CN" altLang="en-US" sz="1400">
                <a:latin typeface="思源黑体 CN Normal" panose="020B0400000000000000" charset="-122"/>
                <a:ea typeface="思源黑体 CN Normal" panose="020B0400000000000000" charset="-122"/>
              </a:rPr>
              <a:t>After setting, save the file and run the program.</a:t>
            </a:r>
            <a:endParaRPr lang="zh-CN" altLang="en-US" sz="1400">
              <a:latin typeface="思源黑体 CN Normal" panose="020B0400000000000000" charset="-122"/>
              <a:ea typeface="思源黑体 CN Normal" panose="020B0400000000000000" charset="-122"/>
            </a:endParaRPr>
          </a:p>
          <a:p>
            <a:pPr marL="285750" indent="-285750" algn="just"/>
            <a:r>
              <a:rPr lang="zh-CN" altLang="en-US" sz="1400">
                <a:latin typeface="思源黑体 CN Normal" panose="020B0400000000000000" charset="-122"/>
                <a:ea typeface="思源黑体 CN Normal" panose="020B0400000000000000" charset="-122"/>
              </a:rPr>
              <a:t>5.Result analysis</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Automatically save the result after the reaction, and adjust the start value, end value and threshold value of baseline according to the image after analysis (Users can adjust the value according to the actual situation. The start value can be set at 3~15, the end value can be set at 5~20 and the threshold value can be set at the Log spectrum window. The threshold lines shall be in the index period of the amplification curve. The amplification curve of the negative control is straight or lower than the threshold line).</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Click "analysis" to obtain the analysis results automatically, and read the test results in the "report" window.</a:t>
            </a:r>
            <a:endParaRPr lang="zh-CN" altLang="en-US" sz="1400">
              <a:latin typeface="思源黑体 CN Normal" panose="020B0400000000000000" charset="-122"/>
              <a:ea typeface="思源黑体 CN Normal" panose="020B0400000000000000" charset="-122"/>
            </a:endParaRPr>
          </a:p>
          <a:p>
            <a:pPr algn="just"/>
            <a:endParaRPr lang="zh-CN" altLang="en-US" sz="1400">
              <a:latin typeface="思源黑体 CN Normal" panose="020B0400000000000000" charset="-122"/>
              <a:ea typeface="思源黑体 CN Normal" panose="020B0400000000000000" charset="-122"/>
            </a:endParaRPr>
          </a:p>
          <a:p>
            <a:pPr algn="just"/>
            <a:r>
              <a:rPr lang="zh-CN" altLang="en-US" sz="1400" b="1">
                <a:latin typeface="思源黑体 CN Normal" panose="020B0400000000000000" charset="-122"/>
                <a:ea typeface="思源黑体 CN Normal" panose="020B0400000000000000" charset="-122"/>
              </a:rPr>
              <a:t>Quality Control</a:t>
            </a:r>
            <a:endParaRPr lang="zh-CN" altLang="en-US" sz="1400" b="1">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Negative control: there is no obvious amplification curve of FAM and VIC;</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Positive control: there is obvious amplification curve of FAM and VIC, Ct value ≤ 30;</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The above requirements shall be met simultaneously in the same experiment, otherwise, the experiments are invalid and need to be repeated.</a:t>
            </a:r>
            <a:endParaRPr lang="zh-CN" altLang="en-US" sz="14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58850" y="655320"/>
            <a:ext cx="5080000" cy="553085"/>
          </a:xfrm>
          <a:prstGeom prst="rect">
            <a:avLst/>
          </a:prstGeom>
          <a:noFill/>
          <a:ln w="9525">
            <a:noFill/>
          </a:ln>
        </p:spPr>
        <p:txBody>
          <a:bodyPr>
            <a:spAutoFit/>
          </a:bodyPr>
          <a:p>
            <a:pPr lvl="0" algn="l">
              <a:buClrTx/>
              <a:buSzTx/>
              <a:buFontTx/>
            </a:pPr>
            <a:r>
              <a:rPr lang="en-US" sz="1400" b="1">
                <a:latin typeface="思源黑体 CN Normal" panose="020B0400000000000000" charset="-122"/>
                <a:ea typeface="思源黑体 CN Normal" panose="020B0400000000000000" charset="-122"/>
                <a:sym typeface="+mn-ea"/>
              </a:rPr>
              <a:t>Result Interpretation</a:t>
            </a:r>
            <a:endParaRPr lang="en-US" sz="1400" b="1">
              <a:latin typeface="思源黑体 CN Normal" panose="020B0400000000000000" charset="-122"/>
              <a:ea typeface="思源黑体 CN Normal" panose="020B0400000000000000" charset="-122"/>
              <a:sym typeface="+mn-ea"/>
            </a:endParaRPr>
          </a:p>
          <a:p>
            <a:pPr lvl="0" algn="l">
              <a:buClrTx/>
              <a:buSzTx/>
              <a:buFontTx/>
            </a:pPr>
            <a:r>
              <a:rPr lang="en-US" sz="1600" b="1">
                <a:latin typeface="思源黑体 CN Normal" panose="020B0400000000000000" charset="-122"/>
                <a:ea typeface="思源黑体 CN Normal" panose="020B0400000000000000" charset="-122"/>
                <a:sym typeface="+mn-ea"/>
              </a:rPr>
              <a:t> </a:t>
            </a:r>
            <a:endParaRPr lang="en-US" sz="1600" b="1">
              <a:latin typeface="思源黑体 CN Normal" panose="020B0400000000000000" charset="-122"/>
              <a:ea typeface="思源黑体 CN Normal" panose="020B0400000000000000" charset="-122"/>
              <a:sym typeface="+mn-ea"/>
            </a:endParaRPr>
          </a:p>
        </p:txBody>
      </p:sp>
      <p:graphicFrame>
        <p:nvGraphicFramePr>
          <p:cNvPr id="4" name="表格 3"/>
          <p:cNvGraphicFramePr/>
          <p:nvPr>
            <p:custDataLst>
              <p:tags r:id="rId1"/>
            </p:custDataLst>
          </p:nvPr>
        </p:nvGraphicFramePr>
        <p:xfrm>
          <a:off x="1073150" y="1238885"/>
          <a:ext cx="7612380" cy="3213100"/>
        </p:xfrm>
        <a:graphic>
          <a:graphicData uri="http://schemas.openxmlformats.org/drawingml/2006/table">
            <a:tbl>
              <a:tblPr firstRow="1" bandRow="1">
                <a:tableStyleId>{5940675A-B579-460E-94D1-54222C63F5DA}</a:tableStyleId>
              </a:tblPr>
              <a:tblGrid>
                <a:gridCol w="1352550"/>
                <a:gridCol w="1352550"/>
                <a:gridCol w="1352550"/>
                <a:gridCol w="3554730"/>
              </a:tblGrid>
              <a:tr h="317500">
                <a:tc gridSpan="2">
                  <a:txBody>
                    <a:bodyPr/>
                    <a:p>
                      <a:pPr indent="0">
                        <a:buNone/>
                      </a:pPr>
                      <a:r>
                        <a:rPr lang="en-US" sz="1400" b="0">
                          <a:latin typeface="思源黑体 CN Normal" panose="020B0400000000000000" charset="-122"/>
                          <a:ea typeface="思源黑体 CN Normal" panose="020B0400000000000000" charset="-122"/>
                          <a:cs typeface="+mn-lt"/>
                        </a:rPr>
                        <a:t>Detection results</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p>
                      <a:pPr indent="0">
                        <a:buNone/>
                      </a:pPr>
                      <a:r>
                        <a:rPr lang="en-US" sz="1400" b="1">
                          <a:latin typeface="思源黑体 CN Normal" panose="020B0400000000000000" charset="-122"/>
                          <a:ea typeface="思源黑体 CN Normal" panose="020B0400000000000000" charset="-122"/>
                          <a:cs typeface="+mn-lt"/>
                        </a:rPr>
                        <a:t> </a:t>
                      </a:r>
                      <a:r>
                        <a:rPr lang="en-US" sz="1400" b="0">
                          <a:latin typeface="思源黑体 CN Normal" panose="020B0400000000000000" charset="-122"/>
                          <a:ea typeface="思源黑体 CN Normal" panose="020B0400000000000000" charset="-122"/>
                          <a:cs typeface="+mn-lt"/>
                        </a:rPr>
                        <a:t>Result</a:t>
                      </a:r>
                      <a:endParaRPr lang="en-US" altLang="en-US" sz="1400" b="1">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400" b="1">
                          <a:latin typeface="思源黑体 CN Normal" panose="020B0400000000000000" charset="-122"/>
                          <a:ea typeface="思源黑体 CN Normal" panose="020B0400000000000000" charset="-122"/>
                          <a:cs typeface="+mn-lt"/>
                        </a:rPr>
                        <a:t> </a:t>
                      </a:r>
                      <a:r>
                        <a:rPr lang="en-US" sz="1400" b="0">
                          <a:latin typeface="思源黑体 CN Normal" panose="020B0400000000000000" charset="-122"/>
                          <a:ea typeface="思源黑体 CN Normal" panose="020B0400000000000000" charset="-122"/>
                          <a:cs typeface="+mn-lt"/>
                        </a:rPr>
                        <a:t>Result interpretation</a:t>
                      </a:r>
                      <a:endParaRPr lang="en-US" altLang="en-US" sz="1400" b="1">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7500">
                <a:tc>
                  <a:txBody>
                    <a:bodyPr/>
                    <a:p>
                      <a:pPr indent="0">
                        <a:buNone/>
                      </a:pPr>
                      <a:r>
                        <a:rPr lang="en-US" sz="1400" b="0">
                          <a:latin typeface="思源黑体 CN Normal" panose="020B0400000000000000" charset="-122"/>
                          <a:ea typeface="思源黑体 CN Normal" panose="020B0400000000000000" charset="-122"/>
                          <a:cs typeface="+mn-lt"/>
                        </a:rPr>
                        <a:t>FAM Ct value</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VIC Ct value</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876300">
                <a:tc>
                  <a:txBody>
                    <a:bodyPr/>
                    <a:p>
                      <a:pPr indent="0">
                        <a:buNone/>
                      </a:pPr>
                      <a:r>
                        <a:rPr lang="en-US" sz="1400" b="0">
                          <a:latin typeface="思源黑体 CN Normal" panose="020B0400000000000000" charset="-122"/>
                          <a:ea typeface="思源黑体 CN Normal" panose="020B0400000000000000" charset="-122"/>
                          <a:cs typeface="+mn-lt"/>
                        </a:rPr>
                        <a:t>No result or Ct &gt;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Ct ≤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SARS-CoV-2negative</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It indicates that there is no RNA of SARS-CoV-2in the tested sample or its concentration is lower than the limit of detection with the kit</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28700">
                <a:tc>
                  <a:txBody>
                    <a:bodyPr/>
                    <a:p>
                      <a:pPr indent="0">
                        <a:buNone/>
                      </a:pPr>
                      <a:r>
                        <a:rPr lang="en-US" sz="1400" b="0">
                          <a:latin typeface="思源黑体 CN Normal" panose="020B0400000000000000" charset="-122"/>
                          <a:ea typeface="思源黑体 CN Normal" panose="020B0400000000000000" charset="-122"/>
                          <a:cs typeface="+mn-lt"/>
                        </a:rPr>
                        <a:t>No result or Ct &gt;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Ct &gt;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Need reexamination</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The result is not valid. The cause shall be found out and eliminated, and the sample shall be rechecked.</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73100">
                <a:tc>
                  <a:txBody>
                    <a:bodyPr/>
                    <a:p>
                      <a:pPr indent="0">
                        <a:buNone/>
                      </a:pPr>
                      <a:r>
                        <a:rPr lang="en-US" sz="1400" b="0">
                          <a:latin typeface="思源黑体 CN Normal" panose="020B0400000000000000" charset="-122"/>
                          <a:ea typeface="思源黑体 CN Normal" panose="020B0400000000000000" charset="-122"/>
                          <a:cs typeface="+mn-lt"/>
                        </a:rPr>
                        <a:t>Ct ≤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Ct ≤ 38 or Ct &gt; 38</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SARS-CoV-2positive</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思源黑体 CN Normal" panose="020B0400000000000000" charset="-122"/>
                          <a:ea typeface="思源黑体 CN Normal" panose="020B0400000000000000" charset="-122"/>
                          <a:cs typeface="+mn-lt"/>
                        </a:rPr>
                        <a:t>Indicates that the tested sample contains RNA of SARS-CoV-2</a:t>
                      </a:r>
                      <a:endParaRPr lang="en-US" altLang="en-US" sz="1400" b="0">
                        <a:latin typeface="思源黑体 CN Normal" panose="020B0400000000000000" charset="-122"/>
                        <a:ea typeface="思源黑体 CN Normal" panose="020B0400000000000000" charset="-122"/>
                        <a:cs typeface="+mn-lt"/>
                      </a:endParaRPr>
                    </a:p>
                  </a:txBody>
                  <a:tcPr marL="0" marR="0"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958850" y="4832350"/>
            <a:ext cx="10520045" cy="737235"/>
          </a:xfrm>
          <a:prstGeom prst="rect">
            <a:avLst/>
          </a:prstGeom>
          <a:noFill/>
        </p:spPr>
        <p:txBody>
          <a:bodyPr wrap="square" rtlCol="0">
            <a:spAutoFit/>
          </a:bodyPr>
          <a:p>
            <a:r>
              <a:rPr lang="en-US" sz="1400" b="1">
                <a:latin typeface="思源黑体 CN Normal" panose="020B0400000000000000" charset="-122"/>
                <a:ea typeface="思源黑体 CN Normal" panose="020B0400000000000000" charset="-122"/>
              </a:rPr>
              <a:t>Limitations of Tests</a:t>
            </a:r>
            <a:endParaRPr lang="en-US" sz="1400" b="1">
              <a:latin typeface="思源黑体 CN Normal" panose="020B0400000000000000" charset="-122"/>
              <a:ea typeface="思源黑体 CN Normal" panose="020B0400000000000000" charset="-122"/>
            </a:endParaRPr>
          </a:p>
          <a:p>
            <a:r>
              <a:rPr lang="zh-CN" altLang="en-US" sz="1400">
                <a:latin typeface="思源黑体 CN Normal" panose="020B0400000000000000" charset="-122"/>
                <a:ea typeface="思源黑体 CN Normal" panose="020B0400000000000000" charset="-122"/>
              </a:rPr>
              <a:t>The test results of samples are related to the collection, transportation, treatment and preservation of samples. If any of the above links are improperly operated, it may lead to false negative or false positive results of the test.</a:t>
            </a:r>
            <a:endParaRPr lang="zh-CN" altLang="en-US" sz="14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1835" y="816610"/>
            <a:ext cx="10767695" cy="3969385"/>
          </a:xfrm>
          <a:prstGeom prst="rect">
            <a:avLst/>
          </a:prstGeom>
          <a:noFill/>
        </p:spPr>
        <p:txBody>
          <a:bodyPr wrap="square" rtlCol="0">
            <a:spAutoFit/>
          </a:bodyPr>
          <a:p>
            <a:pPr algn="just"/>
            <a:r>
              <a:rPr lang="zh-CN" altLang="en-US" sz="1400" b="1">
                <a:latin typeface="思源黑体 CN Normal" panose="020B0400000000000000" charset="-122"/>
                <a:ea typeface="思源黑体 CN Normal" panose="020B0400000000000000" charset="-122"/>
              </a:rPr>
              <a:t>Product Performance Index</a:t>
            </a:r>
            <a:endParaRPr lang="zh-CN" altLang="en-US" sz="1400" b="1">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Analytical sensitivity: 5 copies/reaction.</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There is no cross reaction with other pathogens such as influenza A virus, influenza B virus, parainfluenza virus, respiratory syncytial virus, adenovirus, dengue virus, SARS, MERS-CoV, OC43, NL63, 229E and HKU1.</a:t>
            </a:r>
            <a:endParaRPr lang="zh-CN" altLang="en-US" sz="1400">
              <a:latin typeface="思源黑体 CN Normal" panose="020B0400000000000000" charset="-122"/>
              <a:ea typeface="思源黑体 CN Normal" panose="020B0400000000000000" charset="-122"/>
            </a:endParaRPr>
          </a:p>
          <a:p>
            <a:pPr algn="just"/>
            <a:endParaRPr lang="zh-CN" altLang="en-US" sz="1400">
              <a:latin typeface="思源黑体 CN Normal" panose="020B0400000000000000" charset="-122"/>
              <a:ea typeface="思源黑体 CN Normal" panose="020B0400000000000000" charset="-122"/>
            </a:endParaRPr>
          </a:p>
          <a:p>
            <a:pPr algn="just"/>
            <a:endParaRPr lang="zh-CN" altLang="en-US" sz="1400">
              <a:latin typeface="思源黑体 CN Normal" panose="020B0400000000000000" charset="-122"/>
              <a:ea typeface="思源黑体 CN Normal" panose="020B0400000000000000" charset="-122"/>
            </a:endParaRPr>
          </a:p>
          <a:p>
            <a:pPr algn="just">
              <a:buClrTx/>
              <a:buSzTx/>
              <a:buFontTx/>
            </a:pPr>
            <a:r>
              <a:rPr lang="zh-CN" altLang="en-US" sz="1400" b="1">
                <a:latin typeface="思源黑体 CN Normal" panose="020B0400000000000000" charset="-122"/>
                <a:ea typeface="思源黑体 CN Normal" panose="020B0400000000000000" charset="-122"/>
              </a:rPr>
              <a:t>Precautions</a:t>
            </a:r>
            <a:endParaRPr lang="zh-CN" altLang="en-US" sz="1400" b="1">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1.All samples shall be considered as potentially infectious and shall be operated and handled in strict accordance with the laboratory's biosafety requirements. The experimental personnel should receive professional training (Including sample processing, reagent preparation, instrument operation and software setting, etc.). For the laboratory management specifications, please strictly follow the relevant management specifications for gene amplification test laboratory issued by local regulatory agencies.</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2.This kit is only used for in vitro detection.</a:t>
            </a:r>
            <a:endParaRPr lang="zh-CN" altLang="en-US" sz="1400">
              <a:latin typeface="思源黑体 CN Normal" panose="020B0400000000000000" charset="-122"/>
              <a:ea typeface="思源黑体 CN Normal" panose="020B0400000000000000" charset="-122"/>
            </a:endParaRPr>
          </a:p>
          <a:p>
            <a:pPr algn="just"/>
            <a:r>
              <a:rPr lang="zh-CN" altLang="en-US" sz="1400">
                <a:latin typeface="思源黑体 CN Normal" panose="020B0400000000000000" charset="-122"/>
                <a:ea typeface="思源黑体 CN Normal" panose="020B0400000000000000" charset="-122"/>
              </a:rPr>
              <a:t>3.The laboratory should be separated by reagent preparation area, sample preparation area and amplification detection area. Work flow: all the articles in each area are for special purpose, and they shall not be used in a cross way to avoid contamination. Laboratory clothes, hats, shoes, gloves, etc. shall be fully equiped during operation to avoid direct contact of reagents or samples with skin. In case of liquid leakage, wash with plenty of water immediately. In case of contact with skin wound, inform local health and epidemic prevention department in time.</a:t>
            </a:r>
            <a:endParaRPr lang="zh-CN" altLang="en-US" sz="14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90550" y="1187450"/>
            <a:ext cx="11010265" cy="2461260"/>
          </a:xfrm>
          <a:prstGeom prst="rect">
            <a:avLst/>
          </a:prstGeom>
          <a:noFill/>
          <a:ln w="9525">
            <a:noFill/>
          </a:ln>
        </p:spPr>
        <p:txBody>
          <a:bodyPr wrap="square">
            <a:spAutoFit/>
          </a:bodyPr>
          <a:p>
            <a:pPr marL="169545" indent="-169545" algn="just"/>
            <a:r>
              <a:rPr lang="en-US" altLang="zh-CN" sz="1400" b="0">
                <a:latin typeface="思源黑体 CN Normal" panose="020B0400000000000000" charset="-122"/>
                <a:ea typeface="思源黑体 CN Normal" panose="020B0400000000000000" charset="-122"/>
              </a:rPr>
              <a:t>   </a:t>
            </a:r>
            <a:r>
              <a:rPr lang="zh-CN" altLang="en-US" sz="1400" b="0">
                <a:latin typeface="思源黑体 CN Normal" panose="020B0400000000000000" charset="-122"/>
                <a:ea typeface="思源黑体 CN Normal" panose="020B0400000000000000" charset="-122"/>
              </a:rPr>
              <a:t>4. The real-time fluorescent quantitative PCR analyzer should be calibrated regularly.</a:t>
            </a:r>
            <a:endParaRPr lang="zh-CN" altLang="en-US" sz="1400" b="0">
              <a:latin typeface="思源黑体 CN Normal" panose="020B0400000000000000" charset="-122"/>
              <a:ea typeface="思源黑体 CN Normal" panose="020B0400000000000000" charset="-122"/>
            </a:endParaRPr>
          </a:p>
          <a:p>
            <a:pPr marL="169545" indent="-169545" algn="just"/>
            <a:r>
              <a:rPr lang="zh-CN" altLang="en-US" sz="1400" b="0">
                <a:latin typeface="思源黑体 CN Normal" panose="020B0400000000000000" charset="-122"/>
                <a:ea typeface="思源黑体 CN Normal" panose="020B0400000000000000" charset="-122"/>
              </a:rPr>
              <a:t>   5. Please put the used pipette tips into the waste tank directly, and discard them in a designated manner at a designated place together with other discarded articles according to local regulations.</a:t>
            </a:r>
            <a:endParaRPr lang="zh-CN" altLang="en-US" sz="1400" b="0">
              <a:latin typeface="思源黑体 CN Normal" panose="020B0400000000000000" charset="-122"/>
              <a:ea typeface="思源黑体 CN Normal" panose="020B0400000000000000" charset="-122"/>
            </a:endParaRPr>
          </a:p>
          <a:p>
            <a:pPr marL="169545" indent="-169545" algn="just"/>
            <a:r>
              <a:rPr lang="zh-CN" altLang="en-US" sz="1400" b="0">
                <a:latin typeface="思源黑体 CN Normal" panose="020B0400000000000000" charset="-122"/>
                <a:ea typeface="思源黑体 CN Normal" panose="020B0400000000000000" charset="-122"/>
              </a:rPr>
              <a:t>   6. Clean the working area imme</a:t>
            </a:r>
            <a:r>
              <a:rPr lang="zh-CN" altLang="en-US" sz="1400">
                <a:latin typeface="思源黑体 CN Normal" panose="020B0400000000000000" charset="-122"/>
                <a:ea typeface="思源黑体 CN Normal" panose="020B0400000000000000" charset="-122"/>
              </a:rPr>
              <a:t>diately</a:t>
            </a:r>
            <a:r>
              <a:rPr lang="zh-CN" altLang="en-US" sz="1400" b="0">
                <a:latin typeface="思源黑体 CN Normal" panose="020B0400000000000000" charset="-122"/>
                <a:ea typeface="思源黑体 CN Normal" panose="020B0400000000000000" charset="-122"/>
              </a:rPr>
              <a:t> after the experiment. The bench and all kinds of experimental articles should be disinfected with 1% sodium hypochlorite, 75% alcohol or UV light regularly.</a:t>
            </a:r>
            <a:r>
              <a:rPr lang="en-US" sz="1400" b="0">
                <a:latin typeface="思源黑体 CN Normal" panose="020B0400000000000000" charset="-122"/>
                <a:ea typeface="思源黑体 CN Normal" panose="020B0400000000000000" charset="-122"/>
              </a:rPr>
              <a:t> </a:t>
            </a:r>
            <a:endParaRPr lang="en-US" sz="1400" b="1">
              <a:latin typeface="思源黑体 CN Normal" panose="020B0400000000000000" charset="-122"/>
              <a:ea typeface="思源黑体 CN Normal" panose="020B0400000000000000" charset="-122"/>
            </a:endParaRPr>
          </a:p>
          <a:p>
            <a:pPr marL="169545" indent="-169545" algn="just"/>
            <a:r>
              <a:rPr lang="zh-CN" altLang="en-US" sz="1400" b="1">
                <a:latin typeface="思源黑体 CN Normal" panose="020B0400000000000000" charset="-122"/>
                <a:ea typeface="思源黑体 CN Normal" panose="020B0400000000000000" charset="-122"/>
              </a:rPr>
              <a:t>Basic Information</a:t>
            </a:r>
            <a:r>
              <a:rPr lang="zh-CN" altLang="en-US" sz="1400" b="0">
                <a:latin typeface="思源黑体 CN Normal" panose="020B0400000000000000" charset="-122"/>
                <a:ea typeface="思源黑体 CN Normal" panose="020B0400000000000000" charset="-122"/>
              </a:rPr>
              <a:t>Manufacturer: Hymonbio Co., LTD.Domicile: No.52, Yingang Road, TC-BIOBAY, Suzhou, China. Postal code: 215434Production address: 3 / F, building 4, TC-BIOBAY, Suzhou, China.</a:t>
            </a:r>
            <a:r>
              <a:rPr lang="zh-CN" altLang="en-US" sz="1400">
                <a:latin typeface="思源黑体 CN Normal" panose="020B0400000000000000" charset="-122"/>
                <a:ea typeface="思源黑体 CN Normal" panose="020B0400000000000000" charset="-122"/>
              </a:rPr>
              <a:t>Date of approval and amendment of the specification: </a:t>
            </a:r>
            <a:r>
              <a:rPr lang="zh-CN" altLang="en-US" sz="1400" b="0">
                <a:latin typeface="思源黑体 CN Normal" panose="020B0400000000000000" charset="-122"/>
                <a:ea typeface="思源黑体 CN Normal" panose="020B0400000000000000" charset="-122"/>
              </a:rPr>
              <a:t>February 18, 2020</a:t>
            </a:r>
            <a:endParaRPr lang="zh-CN" altLang="en-US" sz="140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3740" y="508000"/>
            <a:ext cx="10211435" cy="1476375"/>
          </a:xfrm>
          <a:prstGeom prst="rect">
            <a:avLst/>
          </a:prstGeom>
          <a:noFill/>
        </p:spPr>
        <p:txBody>
          <a:bodyPr wrap="square" rtlCol="0">
            <a:spAutoFit/>
          </a:bodyPr>
          <a:p>
            <a:pPr algn="just"/>
            <a:r>
              <a:rPr lang="en-US" altLang="zh-CN" b="1">
                <a:latin typeface="思源黑体 CN Normal" panose="020B0400000000000000" charset="-122"/>
                <a:ea typeface="思源黑体 CN Normal" panose="020B0400000000000000" charset="-122"/>
              </a:rPr>
              <a:t>*</a:t>
            </a:r>
            <a:r>
              <a:rPr lang="zh-CN" altLang="en-US" b="1">
                <a:latin typeface="思源黑体 CN Normal" panose="020B0400000000000000" charset="-122"/>
                <a:ea typeface="思源黑体 CN Normal" panose="020B0400000000000000" charset="-122"/>
              </a:rPr>
              <a:t> Official Certificate by Shanghai Center for Clinical Laboratory </a:t>
            </a:r>
            <a:endParaRPr lang="zh-CN" altLang="en-US" b="1">
              <a:latin typeface="思源黑体 CN Normal" panose="020B0400000000000000" charset="-122"/>
              <a:ea typeface="思源黑体 CN Normal" panose="020B0400000000000000" charset="-122"/>
            </a:endParaRPr>
          </a:p>
          <a:p>
            <a:pPr algn="just"/>
            <a:r>
              <a:rPr lang="en-US" altLang="zh-CN" b="1">
                <a:latin typeface="思源黑体 CN Normal" panose="020B0400000000000000" charset="-122"/>
                <a:ea typeface="思源黑体 CN Normal" panose="020B0400000000000000" charset="-122"/>
              </a:rPr>
              <a:t>* </a:t>
            </a:r>
            <a:r>
              <a:rPr lang="zh-CN" altLang="en-US" b="1">
                <a:latin typeface="思源黑体 CN Normal" panose="020B0400000000000000" charset="-122"/>
                <a:ea typeface="思源黑体 CN Normal" panose="020B0400000000000000" charset="-122"/>
                <a:sym typeface="+mn-ea"/>
              </a:rPr>
              <a:t>FDA acknowledged HymonTM SARS-CoV-2 Test Kit in EUA process on 3/28/2020</a:t>
            </a:r>
            <a:endParaRPr lang="zh-CN" altLang="en-US" b="1">
              <a:latin typeface="思源黑体 CN Normal" panose="020B0400000000000000" charset="-122"/>
              <a:ea typeface="思源黑体 CN Normal" panose="020B0400000000000000" charset="-122"/>
            </a:endParaRPr>
          </a:p>
          <a:p>
            <a:pPr algn="just"/>
            <a:endParaRPr lang="en-US" altLang="zh-CN" b="1">
              <a:latin typeface="思源黑体 CN Normal" panose="020B0400000000000000" charset="-122"/>
              <a:ea typeface="思源黑体 CN Normal" panose="020B0400000000000000" charset="-122"/>
            </a:endParaRPr>
          </a:p>
          <a:p>
            <a:endParaRPr lang="zh-CN" altLang="en-US">
              <a:latin typeface="思源黑体 CN Normal" panose="020B0400000000000000" charset="-122"/>
              <a:ea typeface="思源黑体 CN Normal" panose="020B0400000000000000" charset="-122"/>
            </a:endParaRPr>
          </a:p>
          <a:p>
            <a:endParaRPr lang="zh-CN" altLang="en-US">
              <a:latin typeface="思源黑体 CN Normal" panose="020B0400000000000000" charset="-122"/>
              <a:ea typeface="思源黑体 CN Normal" panose="020B0400000000000000" charset="-122"/>
            </a:endParaRPr>
          </a:p>
        </p:txBody>
      </p:sp>
      <p:pic>
        <p:nvPicPr>
          <p:cNvPr id="7" name="image4.jpeg"/>
          <p:cNvPicPr>
            <a:picLocks noChangeAspect="1"/>
          </p:cNvPicPr>
          <p:nvPr>
            <p:custDataLst>
              <p:tags r:id="rId1"/>
            </p:custDataLst>
          </p:nvPr>
        </p:nvPicPr>
        <p:blipFill>
          <a:blip r:embed="rId2" cstate="print"/>
          <a:stretch>
            <a:fillRect/>
          </a:stretch>
        </p:blipFill>
        <p:spPr>
          <a:xfrm>
            <a:off x="713740" y="1252220"/>
            <a:ext cx="3400425" cy="3152775"/>
          </a:xfrm>
          <a:prstGeom prst="rect">
            <a:avLst/>
          </a:prstGeom>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4" name="object 4"/>
          <p:cNvSpPr/>
          <p:nvPr/>
        </p:nvSpPr>
        <p:spPr>
          <a:xfrm>
            <a:off x="4217670" y="1252220"/>
            <a:ext cx="3361055" cy="4492625"/>
          </a:xfrm>
          <a:prstGeom prst="rect">
            <a:avLst/>
          </a:prstGeom>
          <a:blipFill>
            <a:blip r:embed="rId4" cstate="print"/>
            <a:stretch>
              <a:fillRect/>
            </a:stretch>
          </a:blipFill>
          <a:ln w="12700" cmpd="sng">
            <a:solidFill>
              <a:schemeClr val="accent1">
                <a:shade val="50000"/>
              </a:schemeClr>
            </a:solidFill>
            <a:prstDash val="solid"/>
          </a:ln>
        </p:spPr>
        <p:txBody>
          <a:bodyPr wrap="square" lIns="0" tIns="0" rIns="0" bIns="0" rtlCol="0"/>
          <a:p/>
        </p:txBody>
      </p:sp>
      <p:sp>
        <p:nvSpPr>
          <p:cNvPr id="6" name="object 6"/>
          <p:cNvSpPr/>
          <p:nvPr/>
        </p:nvSpPr>
        <p:spPr>
          <a:xfrm>
            <a:off x="7726045" y="1252220"/>
            <a:ext cx="3199130" cy="4492625"/>
          </a:xfrm>
          <a:prstGeom prst="rect">
            <a:avLst/>
          </a:prstGeom>
          <a:blipFill>
            <a:blip r:embed="rId5" cstate="print"/>
            <a:stretch>
              <a:fillRect/>
            </a:stretch>
          </a:blipFill>
          <a:ln w="12700" cmpd="sng">
            <a:solidFill>
              <a:schemeClr val="accent1">
                <a:shade val="50000"/>
              </a:schemeClr>
            </a:solidFill>
            <a:prstDash val="solid"/>
          </a:ln>
        </p:spPr>
        <p:txBody>
          <a:bodyPr wrap="square" lIns="0" tIns="0" rIns="0" bIns="0" rtlCol="0"/>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9100" y="1073150"/>
            <a:ext cx="9818370" cy="368300"/>
          </a:xfrm>
          <a:prstGeom prst="rect">
            <a:avLst/>
          </a:prstGeom>
          <a:noFill/>
        </p:spPr>
        <p:txBody>
          <a:bodyPr wrap="square" rtlCol="0">
            <a:spAutoFit/>
          </a:bodyPr>
          <a:p>
            <a:r>
              <a:rPr lang="zh-CN" altLang="en-US" b="1">
                <a:latin typeface="思源黑体 CN Normal" panose="020B0400000000000000" charset="-122"/>
                <a:ea typeface="思源黑体 CN Normal" panose="020B0400000000000000" charset="-122"/>
              </a:rPr>
              <a:t>* </a:t>
            </a:r>
            <a:r>
              <a:rPr lang="zh-CN" altLang="en-US" b="1">
                <a:latin typeface="思源黑体 CN Normal" panose="020B0400000000000000" charset="-122"/>
                <a:ea typeface="思源黑体 CN Normal" panose="020B0400000000000000" charset="-122"/>
                <a:sym typeface="+mn-ea"/>
              </a:rPr>
              <a:t>Certificate – CE CONFORMITY Declaration &amp; ISO13485</a:t>
            </a:r>
            <a:endParaRPr lang="zh-CN" altLang="en-US" b="1">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4" name="object 4"/>
          <p:cNvSpPr/>
          <p:nvPr/>
        </p:nvSpPr>
        <p:spPr>
          <a:xfrm>
            <a:off x="419100" y="1841500"/>
            <a:ext cx="2743200" cy="3873500"/>
          </a:xfrm>
          <a:prstGeom prst="rect">
            <a:avLst/>
          </a:prstGeom>
          <a:blipFill>
            <a:blip r:embed="rId2" cstate="print"/>
            <a:stretch>
              <a:fillRect/>
            </a:stretch>
          </a:blipFill>
          <a:ln w="12700" cmpd="sng">
            <a:solidFill>
              <a:schemeClr val="accent1">
                <a:shade val="50000"/>
              </a:schemeClr>
            </a:solidFill>
            <a:prstDash val="solid"/>
          </a:ln>
        </p:spPr>
        <p:txBody>
          <a:bodyPr wrap="square" lIns="0" tIns="0" rIns="0" bIns="0" rtlCol="0"/>
          <a:p/>
        </p:txBody>
      </p:sp>
      <p:sp>
        <p:nvSpPr>
          <p:cNvPr id="6" name="object 6"/>
          <p:cNvSpPr/>
          <p:nvPr/>
        </p:nvSpPr>
        <p:spPr>
          <a:xfrm>
            <a:off x="3314700" y="1841500"/>
            <a:ext cx="2743200" cy="3873500"/>
          </a:xfrm>
          <a:prstGeom prst="rect">
            <a:avLst/>
          </a:prstGeom>
          <a:blipFill>
            <a:blip r:embed="rId3" cstate="print"/>
            <a:stretch>
              <a:fillRect/>
            </a:stretch>
          </a:blipFill>
          <a:ln w="12700" cmpd="sng">
            <a:solidFill>
              <a:schemeClr val="accent1">
                <a:shade val="50000"/>
              </a:schemeClr>
            </a:solidFill>
            <a:prstDash val="solid"/>
          </a:ln>
        </p:spPr>
        <p:txBody>
          <a:bodyPr wrap="square" lIns="0" tIns="0" rIns="0" bIns="0" rtlCol="0"/>
          <a:p/>
        </p:txBody>
      </p:sp>
      <p:sp>
        <p:nvSpPr>
          <p:cNvPr id="8" name="object 8"/>
          <p:cNvSpPr/>
          <p:nvPr/>
        </p:nvSpPr>
        <p:spPr>
          <a:xfrm>
            <a:off x="6210300" y="1841500"/>
            <a:ext cx="2755900" cy="3873500"/>
          </a:xfrm>
          <a:prstGeom prst="rect">
            <a:avLst/>
          </a:prstGeom>
          <a:blipFill>
            <a:blip r:embed="rId4" cstate="print"/>
            <a:stretch>
              <a:fillRect/>
            </a:stretch>
          </a:blipFill>
          <a:ln w="12700" cmpd="sng">
            <a:solidFill>
              <a:schemeClr val="accent1">
                <a:shade val="50000"/>
              </a:schemeClr>
            </a:solidFill>
            <a:prstDash val="solid"/>
          </a:ln>
        </p:spPr>
        <p:txBody>
          <a:bodyPr wrap="square" lIns="0" tIns="0" rIns="0" bIns="0" rtlCol="0"/>
          <a:p/>
        </p:txBody>
      </p:sp>
      <p:sp>
        <p:nvSpPr>
          <p:cNvPr id="10" name="object 10"/>
          <p:cNvSpPr/>
          <p:nvPr/>
        </p:nvSpPr>
        <p:spPr>
          <a:xfrm>
            <a:off x="9105900" y="1841500"/>
            <a:ext cx="2755900" cy="3873500"/>
          </a:xfrm>
          <a:prstGeom prst="rect">
            <a:avLst/>
          </a:prstGeom>
          <a:blipFill>
            <a:blip r:embed="rId5" cstate="print"/>
            <a:stretch>
              <a:fillRect/>
            </a:stretch>
          </a:blipFill>
          <a:ln w="12700" cmpd="sng">
            <a:solidFill>
              <a:schemeClr val="accent1">
                <a:shade val="50000"/>
              </a:schemeClr>
            </a:solidFill>
            <a:prstDash val="solid"/>
          </a:ln>
        </p:spPr>
        <p:txBody>
          <a:bodyPr wrap="square" lIns="0" tIns="0" rIns="0" bIns="0" rtlCol="0"/>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1300" y="1094105"/>
            <a:ext cx="5814060" cy="368300"/>
          </a:xfrm>
          <a:prstGeom prst="rect">
            <a:avLst/>
          </a:prstGeom>
          <a:noFill/>
        </p:spPr>
        <p:txBody>
          <a:bodyPr wrap="square" rtlCol="0">
            <a:spAutoFit/>
          </a:bodyPr>
          <a:p>
            <a:pPr>
              <a:lnSpc>
                <a:spcPct val="100000"/>
              </a:lnSpc>
            </a:pPr>
            <a:r>
              <a:rPr lang="en-US" altLang="zh-CN" b="1">
                <a:latin typeface="思源黑体 CN Normal" panose="020B0400000000000000" charset="-122"/>
                <a:ea typeface="思源黑体 CN Normal" panose="020B0400000000000000" charset="-122"/>
              </a:rPr>
              <a:t>*</a:t>
            </a:r>
            <a:r>
              <a:rPr lang="zh-CN" altLang="en-US" b="1">
                <a:latin typeface="思源黑体 CN Normal" panose="020B0400000000000000" charset="-122"/>
                <a:ea typeface="思源黑体 CN Normal" panose="020B0400000000000000" charset="-122"/>
              </a:rPr>
              <a:t> </a:t>
            </a:r>
            <a:r>
              <a:rPr lang="zh-CN" altLang="en-US" b="1">
                <a:latin typeface="思源黑体 CN Normal" panose="020B0400000000000000" charset="-122"/>
                <a:ea typeface="思源黑体 CN Normal" panose="020B0400000000000000" charset="-122"/>
                <a:sym typeface="+mn-ea"/>
              </a:rPr>
              <a:t>Export License by CFDA and Foreign Trade License</a:t>
            </a:r>
            <a:endParaRPr lang="zh-CN" altLang="en-US" b="1">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4" name="object 4"/>
          <p:cNvSpPr/>
          <p:nvPr/>
        </p:nvSpPr>
        <p:spPr>
          <a:xfrm>
            <a:off x="241300" y="1689100"/>
            <a:ext cx="2781300" cy="3924300"/>
          </a:xfrm>
          <a:prstGeom prst="rect">
            <a:avLst/>
          </a:prstGeom>
          <a:blipFill>
            <a:blip r:embed="rId2" cstate="print"/>
            <a:stretch>
              <a:fillRect/>
            </a:stretch>
          </a:blipFill>
        </p:spPr>
        <p:txBody>
          <a:bodyPr wrap="square" lIns="0" tIns="0" rIns="0" bIns="0" rtlCol="0"/>
          <a:p/>
        </p:txBody>
      </p:sp>
      <p:sp>
        <p:nvSpPr>
          <p:cNvPr id="5" name="object 5"/>
          <p:cNvSpPr/>
          <p:nvPr/>
        </p:nvSpPr>
        <p:spPr>
          <a:xfrm>
            <a:off x="3225800" y="1689100"/>
            <a:ext cx="2755900" cy="3924300"/>
          </a:xfrm>
          <a:prstGeom prst="rect">
            <a:avLst/>
          </a:prstGeom>
          <a:blipFill>
            <a:blip r:embed="rId3" cstate="print"/>
            <a:stretch>
              <a:fillRect/>
            </a:stretch>
          </a:blipFill>
          <a:ln w="12700" cmpd="sng">
            <a:solidFill>
              <a:schemeClr val="accent1">
                <a:shade val="50000"/>
              </a:schemeClr>
            </a:solidFill>
            <a:prstDash val="solid"/>
          </a:ln>
        </p:spPr>
        <p:txBody>
          <a:bodyPr wrap="square" lIns="0" tIns="0" rIns="0" bIns="0" rtlCol="0"/>
          <a:p/>
        </p:txBody>
      </p:sp>
      <p:sp>
        <p:nvSpPr>
          <p:cNvPr id="3" name="object 7"/>
          <p:cNvSpPr/>
          <p:nvPr/>
        </p:nvSpPr>
        <p:spPr>
          <a:xfrm>
            <a:off x="6184900" y="1689100"/>
            <a:ext cx="2717800" cy="3924300"/>
          </a:xfrm>
          <a:prstGeom prst="rect">
            <a:avLst/>
          </a:prstGeom>
          <a:blipFill>
            <a:blip r:embed="rId4" cstate="print"/>
            <a:stretch>
              <a:fillRect/>
            </a:stretch>
          </a:blipFill>
          <a:ln w="12700" cmpd="sng">
            <a:solidFill>
              <a:schemeClr val="accent1">
                <a:shade val="50000"/>
              </a:schemeClr>
            </a:solidFill>
            <a:prstDash val="solid"/>
          </a:ln>
        </p:spPr>
        <p:txBody>
          <a:bodyPr wrap="square" lIns="0" tIns="0" rIns="0" bIns="0" rtlCol="0"/>
          <a:p/>
        </p:txBody>
      </p:sp>
      <p:sp>
        <p:nvSpPr>
          <p:cNvPr id="6" name="object 9"/>
          <p:cNvSpPr/>
          <p:nvPr/>
        </p:nvSpPr>
        <p:spPr>
          <a:xfrm>
            <a:off x="9118600" y="1689100"/>
            <a:ext cx="2768600" cy="3924299"/>
          </a:xfrm>
          <a:prstGeom prst="rect">
            <a:avLst/>
          </a:prstGeom>
          <a:blipFill>
            <a:blip r:embed="rId5" cstate="print"/>
            <a:stretch>
              <a:fillRect/>
            </a:stretch>
          </a:blipFill>
          <a:ln w="12700" cmpd="sng">
            <a:solidFill>
              <a:schemeClr val="accent1">
                <a:shade val="50000"/>
              </a:schemeClr>
            </a:solidFill>
            <a:prstDash val="solid"/>
          </a:ln>
        </p:spPr>
        <p:txBody>
          <a:bodyPr wrap="square" lIns="0" tIns="0" rIns="0" bIns="0" rtlCol="0"/>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4" name="文本框 3"/>
          <p:cNvSpPr txBox="1"/>
          <p:nvPr/>
        </p:nvSpPr>
        <p:spPr>
          <a:xfrm>
            <a:off x="628650" y="540385"/>
            <a:ext cx="7209155" cy="368300"/>
          </a:xfrm>
          <a:prstGeom prst="rect">
            <a:avLst/>
          </a:prstGeom>
          <a:noFill/>
        </p:spPr>
        <p:txBody>
          <a:bodyPr wrap="square" rtlCol="0">
            <a:spAutoFit/>
          </a:bodyPr>
          <a:p>
            <a:pPr>
              <a:lnSpc>
                <a:spcPct val="100000"/>
              </a:lnSpc>
            </a:pPr>
            <a:r>
              <a:rPr lang="en-US" altLang="zh-CN" b="1">
                <a:latin typeface="思源黑体 CN Normal" panose="020B0400000000000000" charset="-122"/>
                <a:ea typeface="思源黑体 CN Normal" panose="020B0400000000000000" charset="-122"/>
                <a:sym typeface="+mn-ea"/>
              </a:rPr>
              <a:t>* </a:t>
            </a:r>
            <a:r>
              <a:rPr lang="zh-CN" altLang="en-US" b="1">
                <a:latin typeface="思源黑体 CN Normal" panose="020B0400000000000000" charset="-122"/>
                <a:ea typeface="思源黑体 CN Normal" panose="020B0400000000000000" charset="-122"/>
                <a:sym typeface="+mn-ea"/>
              </a:rPr>
              <a:t>Certificate – Donation Commemoration from Red Cross</a:t>
            </a:r>
            <a:endParaRPr lang="zh-CN" altLang="en-US" b="1">
              <a:latin typeface="思源黑体 CN Normal" panose="020B0400000000000000" charset="-122"/>
              <a:ea typeface="思源黑体 CN Normal" panose="020B0400000000000000" charset="-122"/>
            </a:endParaRPr>
          </a:p>
        </p:txBody>
      </p:sp>
      <p:sp>
        <p:nvSpPr>
          <p:cNvPr id="2" name="object 5"/>
          <p:cNvSpPr/>
          <p:nvPr/>
        </p:nvSpPr>
        <p:spPr>
          <a:xfrm>
            <a:off x="688340" y="1069340"/>
            <a:ext cx="3401695" cy="4943475"/>
          </a:xfrm>
          <a:prstGeom prst="rect">
            <a:avLst/>
          </a:prstGeom>
          <a:blipFill>
            <a:blip r:embed="rId2" cstate="print"/>
            <a:stretch>
              <a:fillRect/>
            </a:stretch>
          </a:blipFill>
        </p:spPr>
        <p:txBody>
          <a:bodyPr wrap="square" lIns="0" tIns="0" rIns="0" bIns="0" rtlCol="0"/>
          <a:p/>
        </p:txBody>
      </p:sp>
      <p:sp>
        <p:nvSpPr>
          <p:cNvPr id="3" name="object 2"/>
          <p:cNvSpPr/>
          <p:nvPr/>
        </p:nvSpPr>
        <p:spPr>
          <a:xfrm>
            <a:off x="4604385" y="1069340"/>
            <a:ext cx="3512185" cy="4927600"/>
          </a:xfrm>
          <a:prstGeom prst="rect">
            <a:avLst/>
          </a:prstGeom>
          <a:blipFill>
            <a:blip r:embed="rId3" cstate="print"/>
            <a:stretch>
              <a:fillRect/>
            </a:stretch>
          </a:blipFill>
        </p:spPr>
        <p:txBody>
          <a:bodyPr wrap="square" lIns="0" tIns="0" rIns="0" bIns="0" rtlCol="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3" name="文本框 2"/>
          <p:cNvSpPr txBox="1"/>
          <p:nvPr/>
        </p:nvSpPr>
        <p:spPr>
          <a:xfrm>
            <a:off x="905510" y="1102995"/>
            <a:ext cx="8087360" cy="2646045"/>
          </a:xfrm>
          <a:prstGeom prst="rect">
            <a:avLst/>
          </a:prstGeom>
          <a:noFill/>
        </p:spPr>
        <p:txBody>
          <a:bodyPr wrap="square" rtlCol="0">
            <a:spAutoFit/>
          </a:bodyPr>
          <a:p>
            <a:pPr algn="l">
              <a:buClrTx/>
              <a:buSzTx/>
              <a:buFontTx/>
            </a:pPr>
            <a:r>
              <a:rPr lang="en-US" altLang="zh-CN" sz="1800" b="1">
                <a:solidFill>
                  <a:schemeClr val="tx1"/>
                </a:solidFill>
                <a:latin typeface="思源黑体 CN Normal" panose="020B0400000000000000" charset="-122"/>
                <a:ea typeface="思源黑体 CN Normal" panose="020B0400000000000000" charset="-122"/>
              </a:rPr>
              <a:t>Contact Information:</a:t>
            </a:r>
            <a:endParaRPr lang="en-US" altLang="zh-CN" sz="1800" b="1">
              <a:solidFill>
                <a:schemeClr val="tx1"/>
              </a:solidFill>
              <a:latin typeface="思源黑体 CN Normal" panose="020B0400000000000000" charset="-122"/>
              <a:ea typeface="思源黑体 CN Normal" panose="020B0400000000000000" charset="-122"/>
            </a:endParaRPr>
          </a:p>
          <a:p>
            <a:pPr algn="l">
              <a:buClrTx/>
              <a:buSzTx/>
              <a:buFontTx/>
            </a:pPr>
            <a:endParaRPr lang="zh-CN" altLang="en-US" sz="1800" b="1">
              <a:solidFill>
                <a:schemeClr val="tx1"/>
              </a:solidFill>
              <a:latin typeface="思源黑体 CN Normal" panose="020B0400000000000000" charset="-122"/>
              <a:ea typeface="思源黑体 CN Normal" panose="020B0400000000000000" charset="-122"/>
            </a:endParaRPr>
          </a:p>
          <a:p>
            <a:pPr algn="l">
              <a:buClrTx/>
              <a:buSzTx/>
              <a:buFontTx/>
            </a:pPr>
            <a:endParaRPr lang="zh-CN" altLang="en-US" sz="1800" b="1">
              <a:solidFill>
                <a:schemeClr val="tx1"/>
              </a:solidFill>
              <a:latin typeface="思源黑体 CN Normal" panose="020B0400000000000000" charset="-122"/>
              <a:ea typeface="思源黑体 CN Normal" panose="020B0400000000000000" charset="-122"/>
            </a:endParaRPr>
          </a:p>
          <a:p>
            <a:pPr algn="l">
              <a:buClrTx/>
              <a:buSzTx/>
              <a:buFontTx/>
            </a:pPr>
            <a:r>
              <a:rPr lang="en-US" altLang="zh-CN" sz="1600" b="1">
                <a:solidFill>
                  <a:schemeClr val="tx1"/>
                </a:solidFill>
                <a:latin typeface="思源黑体 CN Normal" panose="020B0400000000000000" charset="-122"/>
                <a:ea typeface="思源黑体 CN Normal" panose="020B0400000000000000" charset="-122"/>
              </a:rPr>
              <a:t>Company Name</a:t>
            </a:r>
            <a:r>
              <a:rPr lang="en-US" altLang="zh-CN" sz="1600">
                <a:solidFill>
                  <a:schemeClr val="tx1"/>
                </a:solidFill>
                <a:latin typeface="思源黑体 CN Normal" panose="020B0400000000000000" charset="-122"/>
                <a:ea typeface="思源黑体 CN Normal" panose="020B0400000000000000" charset="-122"/>
              </a:rPr>
              <a:t>: </a:t>
            </a:r>
            <a:r>
              <a:rPr lang="zh-CN" altLang="en-US" sz="1600">
                <a:solidFill>
                  <a:schemeClr val="tx1"/>
                </a:solidFill>
                <a:latin typeface="思源黑体 CN Normal" panose="020B0400000000000000" charset="-122"/>
                <a:ea typeface="思源黑体 CN Normal" panose="020B0400000000000000" charset="-122"/>
              </a:rPr>
              <a:t>Shenzhen Polyhex Technology Company Limited</a:t>
            </a:r>
            <a:endParaRPr lang="zh-CN" altLang="en-US" sz="1600">
              <a:solidFill>
                <a:schemeClr val="tx1"/>
              </a:solidFill>
              <a:latin typeface="思源黑体 CN Normal" panose="020B0400000000000000" charset="-122"/>
              <a:ea typeface="思源黑体 CN Normal" panose="020B0400000000000000" charset="-122"/>
            </a:endParaRPr>
          </a:p>
          <a:p>
            <a:r>
              <a:rPr lang="zh-CN" altLang="en-US" sz="1600" b="1">
                <a:latin typeface="思源黑体 CN Normal" panose="020B0400000000000000" charset="-122"/>
                <a:ea typeface="思源黑体 CN Normal" panose="020B0400000000000000" charset="-122"/>
              </a:rPr>
              <a:t>Address:</a:t>
            </a:r>
            <a:r>
              <a:rPr lang="zh-CN" altLang="en-US" sz="1600">
                <a:latin typeface="思源黑体 CN Normal" panose="020B0400000000000000" charset="-122"/>
                <a:ea typeface="思源黑体 CN Normal" panose="020B0400000000000000" charset="-122"/>
              </a:rPr>
              <a:t> 5-6/F., East Zone, Shunheda A2 Building, Liuxiandong Industrial Park, Xili, Nanshan Dist., Shenzhen, 518055 China</a:t>
            </a:r>
            <a:endParaRPr lang="zh-CN" altLang="en-US" sz="1600">
              <a:latin typeface="思源黑体 CN Normal" panose="020B0400000000000000" charset="-122"/>
              <a:ea typeface="思源黑体 CN Normal" panose="020B0400000000000000" charset="-122"/>
            </a:endParaRPr>
          </a:p>
          <a:p>
            <a:r>
              <a:rPr lang="zh-CN" altLang="en-US" sz="1600" b="1">
                <a:latin typeface="思源黑体 CN Normal" panose="020B0400000000000000" charset="-122"/>
                <a:ea typeface="思源黑体 CN Normal" panose="020B0400000000000000" charset="-122"/>
              </a:rPr>
              <a:t>Phone Number</a:t>
            </a:r>
            <a:r>
              <a:rPr lang="zh-CN" altLang="en-US" sz="1600">
                <a:latin typeface="思源黑体 CN Normal" panose="020B0400000000000000" charset="-122"/>
                <a:ea typeface="思源黑体 CN Normal" panose="020B0400000000000000" charset="-122"/>
              </a:rPr>
              <a:t>: +86 755 85269856</a:t>
            </a:r>
            <a:endParaRPr lang="zh-CN" altLang="en-US" sz="1600">
              <a:latin typeface="思源黑体 CN Normal" panose="020B0400000000000000" charset="-122"/>
              <a:ea typeface="思源黑体 CN Normal" panose="020B0400000000000000" charset="-122"/>
            </a:endParaRPr>
          </a:p>
          <a:p>
            <a:r>
              <a:rPr lang="zh-CN" altLang="en-US" sz="1600" b="1">
                <a:latin typeface="思源黑体 CN Normal" panose="020B0400000000000000" charset="-122"/>
                <a:ea typeface="思源黑体 CN Normal" panose="020B0400000000000000" charset="-122"/>
              </a:rPr>
              <a:t>Mailbox:</a:t>
            </a:r>
            <a:r>
              <a:rPr lang="zh-CN" altLang="en-US" sz="1600">
                <a:latin typeface="思源黑体 CN Normal" panose="020B0400000000000000" charset="-122"/>
                <a:ea typeface="思源黑体 CN Normal" panose="020B0400000000000000" charset="-122"/>
              </a:rPr>
              <a:t> alex@polyhex.net</a:t>
            </a:r>
            <a:endParaRPr lang="zh-CN" altLang="en-US" sz="1600">
              <a:latin typeface="思源黑体 CN Normal" panose="020B0400000000000000" charset="-122"/>
              <a:ea typeface="思源黑体 CN Normal" panose="020B0400000000000000" charset="-122"/>
            </a:endParaRPr>
          </a:p>
          <a:p>
            <a:r>
              <a:rPr lang="en-US" altLang="zh-CN" sz="1600" b="1">
                <a:latin typeface="思源黑体 CN Normal" panose="020B0400000000000000" charset="-122"/>
                <a:ea typeface="思源黑体 CN Normal" panose="020B0400000000000000" charset="-122"/>
              </a:rPr>
              <a:t>Website:</a:t>
            </a:r>
            <a:r>
              <a:rPr lang="en-US" altLang="zh-CN" sz="1600">
                <a:latin typeface="思源黑体 CN Normal" panose="020B0400000000000000" charset="-122"/>
                <a:ea typeface="思源黑体 CN Normal" panose="020B0400000000000000" charset="-122"/>
              </a:rPr>
              <a:t> http://www.polyhex.net/</a:t>
            </a:r>
            <a:endParaRPr lang="en-US" altLang="zh-CN" sz="1600">
              <a:latin typeface="思源黑体 CN Normal" panose="020B0400000000000000" charset="-122"/>
              <a:ea typeface="思源黑体 CN Normal" panose="020B0400000000000000" charset="-122"/>
            </a:endParaRPr>
          </a:p>
          <a:p>
            <a:r>
              <a:rPr lang="en-US" altLang="zh-CN" sz="1600">
                <a:latin typeface="思源黑体 CN Normal" panose="020B0400000000000000" charset="-122"/>
                <a:ea typeface="思源黑体 CN Normal" panose="020B0400000000000000" charset="-122"/>
              </a:rPr>
              <a:t>                   http://www.polyhex.net/news.html?id=72</a:t>
            </a:r>
            <a:endParaRPr lang="en-US" altLang="zh-CN" sz="1600">
              <a:latin typeface="思源黑体 CN Normal" panose="020B0400000000000000" charset="-122"/>
              <a:ea typeface="思源黑体 CN Normal" panose="020B0400000000000000"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l="10115" t="25811" r="70182" b="4132"/>
          <a:stretch>
            <a:fillRect/>
          </a:stretch>
        </p:blipFill>
        <p:spPr>
          <a:xfrm rot="5400000">
            <a:off x="2666999" y="-2666998"/>
            <a:ext cx="6858002" cy="12192000"/>
          </a:xfrm>
          <a:prstGeom prst="rect">
            <a:avLst/>
          </a:prstGeom>
        </p:spPr>
      </p:pic>
      <p:pic>
        <p:nvPicPr>
          <p:cNvPr id="3" name="image1.jpeg"/>
          <p:cNvPicPr>
            <a:picLocks noChangeAspect="1"/>
          </p:cNvPicPr>
          <p:nvPr>
            <p:custDataLst>
              <p:tags r:id="rId3"/>
            </p:custDataLst>
          </p:nvPr>
        </p:nvPicPr>
        <p:blipFill>
          <a:blip r:embed="rId4" cstate="print"/>
          <a:stretch>
            <a:fillRect/>
          </a:stretch>
        </p:blipFill>
        <p:spPr>
          <a:xfrm>
            <a:off x="6601460" y="744855"/>
            <a:ext cx="3931285" cy="5368290"/>
          </a:xfrm>
          <a:prstGeom prst="rect">
            <a:avLst/>
          </a:prstGeom>
        </p:spPr>
      </p:pic>
      <p:sp>
        <p:nvSpPr>
          <p:cNvPr id="6" name="文本框 5"/>
          <p:cNvSpPr txBox="1"/>
          <p:nvPr/>
        </p:nvSpPr>
        <p:spPr>
          <a:xfrm>
            <a:off x="6601460" y="6315710"/>
            <a:ext cx="2402840" cy="306705"/>
          </a:xfrm>
          <a:prstGeom prst="rect">
            <a:avLst/>
          </a:prstGeom>
          <a:noFill/>
        </p:spPr>
        <p:txBody>
          <a:bodyPr wrap="square" rtlCol="0">
            <a:spAutoFit/>
          </a:bodyPr>
          <a:p>
            <a:r>
              <a:rPr lang="en-US" altLang="zh-CN" sz="1400">
                <a:solidFill>
                  <a:schemeClr val="bg1"/>
                </a:solidFill>
              </a:rPr>
              <a:t>* </a:t>
            </a:r>
            <a:r>
              <a:rPr lang="zh-CN" altLang="en-US" sz="1400" b="1">
                <a:solidFill>
                  <a:schemeClr val="bg2"/>
                </a:solidFill>
                <a:latin typeface="思源黑体 CN Normal" panose="020B0400000000000000" charset="-122"/>
                <a:ea typeface="思源黑体 CN Normal" panose="020B0400000000000000" charset="-122"/>
                <a:sym typeface="+mn-ea"/>
              </a:rPr>
              <a:t>Power of Attorney</a:t>
            </a:r>
            <a:endParaRPr lang="en-US" altLang="zh-CN" sz="1400" b="1">
              <a:solidFill>
                <a:schemeClr val="bg2"/>
              </a:solidFill>
              <a:latin typeface="思源黑体 CN Normal" panose="020B0400000000000000" charset="-122"/>
              <a:ea typeface="思源黑体 CN Normal" panose="020B0400000000000000" charset="-122"/>
              <a:sym typeface="+mn-ea"/>
            </a:endParaRPr>
          </a:p>
        </p:txBody>
      </p:sp>
      <p:sp>
        <p:nvSpPr>
          <p:cNvPr id="8" name="文本框 7"/>
          <p:cNvSpPr txBox="1"/>
          <p:nvPr/>
        </p:nvSpPr>
        <p:spPr>
          <a:xfrm>
            <a:off x="899160" y="1238250"/>
            <a:ext cx="4944110" cy="2522855"/>
          </a:xfrm>
          <a:prstGeom prst="rect">
            <a:avLst/>
          </a:prstGeom>
          <a:noFill/>
        </p:spPr>
        <p:txBody>
          <a:bodyPr wrap="square" rtlCol="0">
            <a:spAutoFit/>
          </a:bodyPr>
          <a:p>
            <a:r>
              <a:rPr lang="zh-CN" altLang="en-US" sz="3200" b="1">
                <a:solidFill>
                  <a:schemeClr val="bg2"/>
                </a:solidFill>
                <a:latin typeface="思源黑体 CN Normal" panose="020B0400000000000000" charset="-122"/>
                <a:ea typeface="思源黑体 CN Normal" panose="020B0400000000000000" charset="-122"/>
                <a:sym typeface="+mn-ea"/>
              </a:rPr>
              <a:t>Power of Attorney</a:t>
            </a:r>
            <a:endParaRPr lang="zh-CN" altLang="en-US" sz="3200" b="1">
              <a:solidFill>
                <a:schemeClr val="bg2"/>
              </a:solidFill>
              <a:latin typeface="思源黑体 CN Normal" panose="020B0400000000000000" charset="-122"/>
              <a:ea typeface="思源黑体 CN Normal" panose="020B0400000000000000" charset="-122"/>
              <a:sym typeface="+mn-ea"/>
            </a:endParaRPr>
          </a:p>
          <a:p>
            <a:endParaRPr lang="zh-CN" altLang="en-US">
              <a:solidFill>
                <a:schemeClr val="bg2"/>
              </a:solidFill>
              <a:latin typeface="思源黑体 CN Normal" panose="020B0400000000000000" charset="-122"/>
              <a:ea typeface="思源黑体 CN Normal" panose="020B0400000000000000" charset="-122"/>
              <a:sym typeface="+mn-ea"/>
            </a:endParaRPr>
          </a:p>
          <a:p>
            <a:pPr algn="just"/>
            <a:r>
              <a:rPr lang="zh-CN" altLang="en-US">
                <a:solidFill>
                  <a:schemeClr val="bg2"/>
                </a:solidFill>
                <a:latin typeface="思源黑体 CN Normal" panose="020B0400000000000000" charset="-122"/>
                <a:ea typeface="思源黑体 CN Normal" panose="020B0400000000000000" charset="-122"/>
                <a:sym typeface="+mn-ea"/>
              </a:rPr>
              <a:t>Polyhex Technology Co., Ltd. is authorized to marketing development, sales and product support of Hymon SARS-CoV-2 Test Kit overseas from March 13th, 2020 to March 13th, 2021.</a:t>
            </a:r>
            <a:endParaRPr lang="zh-CN" altLang="en-US">
              <a:solidFill>
                <a:schemeClr val="bg2"/>
              </a:solidFill>
              <a:latin typeface="思源黑体 CN Normal" panose="020B0400000000000000" charset="-122"/>
              <a:ea typeface="思源黑体 CN Normal" panose="020B0400000000000000" charset="-122"/>
            </a:endParaRPr>
          </a:p>
          <a:p>
            <a:endParaRPr lang="zh-CN" altLang="en-US">
              <a:solidFill>
                <a:schemeClr val="bg2"/>
              </a:solidFill>
              <a:latin typeface="思源黑体 CN Normal" panose="020B0400000000000000" charset="-122"/>
              <a:ea typeface="思源黑体 CN Normal" panose="020B0400000000000000"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21" name="图片 8"/>
          <p:cNvPicPr/>
          <p:nvPr/>
        </p:nvPicPr>
        <p:blipFill>
          <a:blip r:embed="rId1" cstate="print"/>
          <a:stretch>
            <a:fillRect/>
          </a:stretch>
        </p:blipFill>
        <p:spPr>
          <a:xfrm>
            <a:off x="2038446" y="1698886"/>
            <a:ext cx="1428750" cy="1885950"/>
          </a:xfrm>
          <a:prstGeom prst="ellipse">
            <a:avLst/>
          </a:prstGeom>
          <a:noFill/>
          <a:ln w="38100">
            <a:noFill/>
          </a:ln>
        </p:spPr>
      </p:pic>
      <p:sp>
        <p:nvSpPr>
          <p:cNvPr id="5167" name="矩形 13"/>
          <p:cNvSpPr>
            <a:spLocks noChangeArrowheads="1"/>
          </p:cNvSpPr>
          <p:nvPr/>
        </p:nvSpPr>
        <p:spPr bwMode="auto">
          <a:xfrm>
            <a:off x="2038350" y="3811905"/>
            <a:ext cx="1446530" cy="460375"/>
          </a:xfrm>
          <a:prstGeom prst="rect">
            <a:avLst/>
          </a:prstGeom>
          <a:noFill/>
          <a:ln w="9525">
            <a:noFill/>
            <a:miter lim="800000"/>
          </a:ln>
        </p:spPr>
        <p:txBody>
          <a:bodyPr wrap="none">
            <a:spAutoFit/>
          </a:bodyPr>
          <a:p>
            <a:pPr fontAlgn="auto">
              <a:spcBef>
                <a:spcPts val="0"/>
              </a:spcBef>
              <a:spcAft>
                <a:spcPts val="0"/>
              </a:spcAft>
              <a:buFontTx/>
              <a:buNone/>
              <a:defRPr/>
            </a:pPr>
            <a:r>
              <a:rPr lang="en-US" altLang="zh-CN" sz="2400" b="1" dirty="0">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rPr>
              <a:t>Miao Tan</a:t>
            </a:r>
            <a:endParaRPr lang="en-US" altLang="zh-CN" sz="2400" b="1" dirty="0">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endParaRPr>
          </a:p>
        </p:txBody>
      </p:sp>
      <p:sp>
        <p:nvSpPr>
          <p:cNvPr id="5125" name="文本框 130"/>
          <p:cNvSpPr>
            <a:spLocks noChangeArrowheads="1"/>
          </p:cNvSpPr>
          <p:nvPr/>
        </p:nvSpPr>
        <p:spPr bwMode="auto">
          <a:xfrm>
            <a:off x="1657350" y="4442143"/>
            <a:ext cx="2224088" cy="335156"/>
          </a:xfrm>
          <a:prstGeom prst="rect">
            <a:avLst/>
          </a:prstGeom>
          <a:noFill/>
          <a:ln w="9525">
            <a:noFill/>
            <a:miter lim="800000"/>
          </a:ln>
        </p:spPr>
        <p:txBody>
          <a:bodyPr>
            <a:spAutoFit/>
          </a:bodyPr>
          <a:p>
            <a:pPr algn="ctr" fontAlgn="auto">
              <a:lnSpc>
                <a:spcPct val="150000"/>
              </a:lnSpc>
              <a:spcBef>
                <a:spcPts val="450"/>
              </a:spcBef>
              <a:spcAft>
                <a:spcPts val="0"/>
              </a:spcAft>
              <a:buFontTx/>
              <a:buNone/>
              <a:defRPr/>
            </a:pPr>
            <a:r>
              <a:rPr lang="zh-CN" altLang="en-US" sz="1200" b="1" dirty="0">
                <a:solidFill>
                  <a:srgbClr val="3F3F3F"/>
                </a:solidFill>
                <a:latin typeface="思源黑体 CN Normal" panose="020B0400000000000000" charset="-122"/>
                <a:ea typeface="思源黑体 CN Normal" panose="020B0400000000000000" charset="-122"/>
                <a:cs typeface="+mn-cs"/>
                <a:sym typeface="Arial" panose="020B0604020202020204" pitchFamily="34" charset="0"/>
              </a:rPr>
              <a:t>Founder</a:t>
            </a:r>
            <a:r>
              <a:rPr lang="en-US" altLang="zh-CN" sz="1200" b="1" dirty="0">
                <a:solidFill>
                  <a:srgbClr val="3F3F3F"/>
                </a:solidFill>
                <a:latin typeface="思源黑体 CN Normal" panose="020B0400000000000000" charset="-122"/>
                <a:ea typeface="思源黑体 CN Normal" panose="020B0400000000000000" charset="-122"/>
                <a:cs typeface="+mn-cs"/>
                <a:sym typeface="Arial" panose="020B0604020202020204" pitchFamily="34" charset="0"/>
              </a:rPr>
              <a:t>/CEO</a:t>
            </a:r>
            <a:endParaRPr lang="zh-CN" altLang="en-US" sz="1200" b="1" dirty="0">
              <a:solidFill>
                <a:srgbClr val="3F3F3F"/>
              </a:solidFill>
              <a:latin typeface="思源黑体 CN Normal" panose="020B0400000000000000" charset="-122"/>
              <a:ea typeface="思源黑体 CN Normal" panose="020B0400000000000000" charset="-122"/>
              <a:cs typeface="+mn-cs"/>
              <a:sym typeface="Arial" panose="020B0604020202020204" pitchFamily="34" charset="0"/>
            </a:endParaRPr>
          </a:p>
        </p:txBody>
      </p:sp>
      <p:sp>
        <p:nvSpPr>
          <p:cNvPr id="5124" name="内容占位符 4"/>
          <p:cNvSpPr>
            <a:spLocks noChangeArrowheads="1"/>
          </p:cNvSpPr>
          <p:nvPr/>
        </p:nvSpPr>
        <p:spPr bwMode="auto">
          <a:xfrm>
            <a:off x="5102860" y="776605"/>
            <a:ext cx="5702300" cy="5305425"/>
          </a:xfrm>
          <a:prstGeom prst="rect">
            <a:avLst/>
          </a:prstGeom>
        </p:spPr>
        <p:txBody>
          <a:bodyPr/>
          <a:p>
            <a:pPr marL="285750" indent="-285750" fontAlgn="auto">
              <a:spcBef>
                <a:spcPts val="0"/>
              </a:spcBef>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PhD</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 Shanghai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I</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nstitute of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L</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ife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ciences, Chinese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A</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cademy of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ciences</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 </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B</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 B</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iochemistry,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N</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anjing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U</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niversity	</a:t>
            </a:r>
            <a:endParaRPr lang="zh-CN" altLang="en-US"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Commissioner,</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 Chinese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M</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edical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L</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aboratory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E</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xpert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C</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ommittee</a:t>
            </a:r>
            <a:endParaRPr lang="zh-CN" altLang="en-US"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Principal Investigator, “P</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revention and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C</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ontrol of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E</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merging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I</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nfectious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D</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iseases</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the Meg</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a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pecial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P</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roject of the 12</a:t>
            </a:r>
            <a:r>
              <a:rPr lang="en-US" altLang="zh-CN" sz="1600" baseline="30000" dirty="0" err="1">
                <a:latin typeface="思源黑体 CN Normal" panose="020B0400000000000000" charset="-122"/>
                <a:ea typeface="思源黑体 CN Normal" panose="020B0400000000000000" charset="-122"/>
                <a:cs typeface="+mn-cs"/>
                <a:sym typeface="Arial" panose="020B0604020202020204" pitchFamily="34" charset="0"/>
              </a:rPr>
              <a:t>th</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 </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F</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ive-</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Y</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ear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P</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lan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of </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the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M</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inistry of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S</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cience and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T</a:t>
            </a:r>
            <a:r>
              <a:rPr lang="zh-CN" altLang="en-US" sz="1600" dirty="0">
                <a:latin typeface="思源黑体 CN Normal" panose="020B0400000000000000" charset="-122"/>
                <a:ea typeface="思源黑体 CN Normal" panose="020B0400000000000000" charset="-122"/>
                <a:cs typeface="+mn-cs"/>
                <a:sym typeface="Arial" panose="020B0604020202020204" pitchFamily="34" charset="0"/>
              </a:rPr>
              <a:t>echnology</a:t>
            </a:r>
            <a:endParaRPr lang="zh-CN" altLang="en-US"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cs typeface="+mn-cs"/>
                <a:sym typeface="Arial" panose="020B0604020202020204" pitchFamily="34" charset="0"/>
              </a:rPr>
              <a:t>Award for D</a:t>
            </a:r>
            <a:r>
              <a:rPr sz="1600" dirty="0">
                <a:latin typeface="思源黑体 CN Normal" panose="020B0400000000000000" charset="-122"/>
                <a:ea typeface="思源黑体 CN Normal" panose="020B0400000000000000" charset="-122"/>
                <a:cs typeface="+mn-cs"/>
                <a:sym typeface="Arial" panose="020B0604020202020204" pitchFamily="34" charset="0"/>
              </a:rPr>
              <a:t>octor</a:t>
            </a:r>
            <a:r>
              <a:rPr lang="en-US" sz="1600" dirty="0">
                <a:latin typeface="思源黑体 CN Normal" panose="020B0400000000000000" charset="-122"/>
                <a:ea typeface="思源黑体 CN Normal" panose="020B0400000000000000" charset="-122"/>
                <a:cs typeface="+mn-cs"/>
                <a:sym typeface="Arial" panose="020B0604020202020204" pitchFamily="34" charset="0"/>
              </a:rPr>
              <a:t>s</a:t>
            </a:r>
            <a:r>
              <a:rPr sz="1600" dirty="0">
                <a:latin typeface="思源黑体 CN Normal" panose="020B0400000000000000" charset="-122"/>
                <a:ea typeface="思源黑体 CN Normal" panose="020B0400000000000000" charset="-122"/>
                <a:cs typeface="+mn-cs"/>
                <a:sym typeface="Arial" panose="020B0604020202020204" pitchFamily="34" charset="0"/>
              </a:rPr>
              <a:t> of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E</a:t>
            </a:r>
            <a:r>
              <a:rPr sz="1600" dirty="0">
                <a:latin typeface="思源黑体 CN Normal" panose="020B0400000000000000" charset="-122"/>
                <a:ea typeface="思源黑体 CN Normal" panose="020B0400000000000000" charset="-122"/>
                <a:cs typeface="+mn-cs"/>
                <a:sym typeface="Arial" panose="020B0604020202020204" pitchFamily="34" charset="0"/>
              </a:rPr>
              <a:t>ntrepreneurship and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I</a:t>
            </a:r>
            <a:r>
              <a:rPr sz="1600" dirty="0">
                <a:latin typeface="思源黑体 CN Normal" panose="020B0400000000000000" charset="-122"/>
                <a:ea typeface="思源黑体 CN Normal" panose="020B0400000000000000" charset="-122"/>
                <a:cs typeface="+mn-cs"/>
                <a:sym typeface="Arial" panose="020B0604020202020204" pitchFamily="34" charset="0"/>
              </a:rPr>
              <a:t>nnovation</a:t>
            </a:r>
            <a:r>
              <a:rPr lang="en-US" sz="1600" dirty="0">
                <a:latin typeface="思源黑体 CN Normal" panose="020B0400000000000000" charset="-122"/>
                <a:ea typeface="思源黑体 CN Normal" panose="020B0400000000000000" charset="-122"/>
                <a:cs typeface="+mn-cs"/>
                <a:sym typeface="Arial" panose="020B0604020202020204" pitchFamily="34" charset="0"/>
              </a:rPr>
              <a:t>,</a:t>
            </a:r>
            <a:r>
              <a:rPr sz="1600" dirty="0">
                <a:latin typeface="思源黑体 CN Normal" panose="020B0400000000000000" charset="-122"/>
                <a:ea typeface="思源黑体 CN Normal" panose="020B0400000000000000" charset="-122"/>
                <a:cs typeface="+mn-cs"/>
                <a:sym typeface="Arial" panose="020B0604020202020204" pitchFamily="34" charset="0"/>
              </a:rPr>
              <a:t> Jiangsu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P</a:t>
            </a:r>
            <a:r>
              <a:rPr sz="1600" dirty="0">
                <a:latin typeface="思源黑体 CN Normal" panose="020B0400000000000000" charset="-122"/>
                <a:ea typeface="思源黑体 CN Normal" panose="020B0400000000000000" charset="-122"/>
                <a:cs typeface="+mn-cs"/>
                <a:sym typeface="Arial" panose="020B0604020202020204" pitchFamily="34" charset="0"/>
              </a:rPr>
              <a:t>rovince</a:t>
            </a:r>
            <a:r>
              <a:rPr lang="en-US" sz="1600" dirty="0">
                <a:latin typeface="思源黑体 CN Normal" panose="020B0400000000000000" charset="-122"/>
                <a:ea typeface="思源黑体 CN Normal" panose="020B0400000000000000" charset="-122"/>
                <a:cs typeface="+mn-cs"/>
                <a:sym typeface="Arial" panose="020B0604020202020204" pitchFamily="34" charset="0"/>
              </a:rPr>
              <a:t> </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(2016)</a:t>
            </a:r>
            <a:endParaRPr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cs typeface="+mn-cs"/>
                <a:sym typeface="Arial" panose="020B0604020202020204" pitchFamily="34" charset="0"/>
              </a:rPr>
              <a:t>Award of S</a:t>
            </a:r>
            <a:r>
              <a:rPr sz="1600" dirty="0">
                <a:latin typeface="思源黑体 CN Normal" panose="020B0400000000000000" charset="-122"/>
                <a:ea typeface="思源黑体 CN Normal" panose="020B0400000000000000" charset="-122"/>
                <a:cs typeface="+mn-cs"/>
                <a:sym typeface="Arial" panose="020B0604020202020204" pitchFamily="34" charset="0"/>
              </a:rPr>
              <a:t>uzhou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GUSU</a:t>
            </a:r>
            <a:r>
              <a:rPr sz="1600" dirty="0">
                <a:latin typeface="思源黑体 CN Normal" panose="020B0400000000000000" charset="-122"/>
                <a:ea typeface="思源黑体 CN Normal" panose="020B0400000000000000" charset="-122"/>
                <a:cs typeface="+mn-cs"/>
                <a:sym typeface="Arial" panose="020B0604020202020204" pitchFamily="34" charset="0"/>
              </a:rPr>
              <a:t>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L</a:t>
            </a:r>
            <a:r>
              <a:rPr sz="1600" dirty="0">
                <a:latin typeface="思源黑体 CN Normal" panose="020B0400000000000000" charset="-122"/>
                <a:ea typeface="思源黑体 CN Normal" panose="020B0400000000000000" charset="-122"/>
                <a:cs typeface="+mn-cs"/>
                <a:sym typeface="Arial" panose="020B0604020202020204" pitchFamily="34" charset="0"/>
              </a:rPr>
              <a:t>ead</a:t>
            </a:r>
            <a:r>
              <a:rPr lang="en-US" sz="1600" dirty="0">
                <a:latin typeface="思源黑体 CN Normal" panose="020B0400000000000000" charset="-122"/>
                <a:ea typeface="思源黑体 CN Normal" panose="020B0400000000000000" charset="-122"/>
                <a:cs typeface="+mn-cs"/>
                <a:sym typeface="Arial" panose="020B0604020202020204" pitchFamily="34" charset="0"/>
              </a:rPr>
              <a:t>ership T</a:t>
            </a:r>
            <a:r>
              <a:rPr sz="1600" dirty="0">
                <a:latin typeface="思源黑体 CN Normal" panose="020B0400000000000000" charset="-122"/>
                <a:ea typeface="思源黑体 CN Normal" panose="020B0400000000000000" charset="-122"/>
                <a:cs typeface="+mn-cs"/>
                <a:sym typeface="Arial" panose="020B0604020202020204" pitchFamily="34" charset="0"/>
              </a:rPr>
              <a:t>alent </a:t>
            </a:r>
            <a:r>
              <a:rPr lang="en-US" sz="1600" dirty="0">
                <a:latin typeface="思源黑体 CN Normal" panose="020B0400000000000000" charset="-122"/>
                <a:ea typeface="思源黑体 CN Normal" panose="020B0400000000000000" charset="-122"/>
                <a:cs typeface="+mn-cs"/>
                <a:sym typeface="Arial" panose="020B0604020202020204" pitchFamily="34" charset="0"/>
              </a:rPr>
              <a:t>(</a:t>
            </a:r>
            <a:r>
              <a:rPr lang="en-US" altLang="zh-CN" sz="1600" dirty="0">
                <a:latin typeface="思源黑体 CN Normal" panose="020B0400000000000000" charset="-122"/>
                <a:ea typeface="思源黑体 CN Normal" panose="020B0400000000000000" charset="-122"/>
                <a:cs typeface="+mn-cs"/>
                <a:sym typeface="Arial" panose="020B0604020202020204" pitchFamily="34" charset="0"/>
              </a:rPr>
              <a:t>2017)</a:t>
            </a:r>
            <a:endParaRPr sz="1600" dirty="0">
              <a:latin typeface="思源黑体 CN Normal" panose="020B0400000000000000" charset="-122"/>
              <a:ea typeface="思源黑体 CN Normal" panose="020B0400000000000000" charset="-122"/>
              <a:cs typeface="+mn-cs"/>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cs typeface="+mn-cs"/>
              </a:rPr>
              <a:t>First IVD certificate in China for </a:t>
            </a:r>
            <a:r>
              <a:rPr sz="1600" dirty="0">
                <a:latin typeface="思源黑体 CN Normal" panose="020B0400000000000000" charset="-122"/>
                <a:ea typeface="思源黑体 CN Normal" panose="020B0400000000000000" charset="-122"/>
                <a:cs typeface="+mn-cs"/>
              </a:rPr>
              <a:t>H1N1 </a:t>
            </a:r>
            <a:r>
              <a:rPr lang="en-US" sz="1600" dirty="0">
                <a:latin typeface="思源黑体 CN Normal" panose="020B0400000000000000" charset="-122"/>
                <a:ea typeface="思源黑体 CN Normal" panose="020B0400000000000000" charset="-122"/>
                <a:cs typeface="+mn-cs"/>
              </a:rPr>
              <a:t>Test (</a:t>
            </a:r>
            <a:r>
              <a:rPr lang="en-US" altLang="zh-CN" sz="1600" dirty="0">
                <a:latin typeface="思源黑体 CN Normal" panose="020B0400000000000000" charset="-122"/>
                <a:ea typeface="思源黑体 CN Normal" panose="020B0400000000000000" charset="-122"/>
                <a:cs typeface="+mn-cs"/>
              </a:rPr>
              <a:t>2009)</a:t>
            </a:r>
            <a:endParaRPr sz="1600" dirty="0">
              <a:latin typeface="思源黑体 CN Normal" panose="020B0400000000000000" charset="-122"/>
              <a:ea typeface="思源黑体 CN Normal" panose="020B0400000000000000" charset="-122"/>
              <a:cs typeface="+mn-cs"/>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rPr>
              <a:t>First IVD certificate in China for H7N9 Test </a:t>
            </a:r>
            <a:r>
              <a:rPr lang="en-US" sz="1600" dirty="0">
                <a:latin typeface="思源黑体 CN Normal" panose="020B0400000000000000" charset="-122"/>
                <a:ea typeface="思源黑体 CN Normal" panose="020B0400000000000000" charset="-122"/>
                <a:cs typeface="+mn-cs"/>
              </a:rPr>
              <a:t>(</a:t>
            </a:r>
            <a:r>
              <a:rPr sz="1600" dirty="0">
                <a:latin typeface="思源黑体 CN Normal" panose="020B0400000000000000" charset="-122"/>
                <a:ea typeface="思源黑体 CN Normal" panose="020B0400000000000000" charset="-122"/>
                <a:cs typeface="+mn-cs"/>
              </a:rPr>
              <a:t>2013</a:t>
            </a:r>
            <a:r>
              <a:rPr lang="en-US" sz="1600" dirty="0">
                <a:latin typeface="思源黑体 CN Normal" panose="020B0400000000000000" charset="-122"/>
                <a:ea typeface="思源黑体 CN Normal" panose="020B0400000000000000" charset="-122"/>
                <a:cs typeface="+mn-cs"/>
              </a:rPr>
              <a:t>)</a:t>
            </a:r>
            <a:endParaRPr sz="1600" dirty="0">
              <a:latin typeface="思源黑体 CN Normal" panose="020B0400000000000000" charset="-122"/>
              <a:ea typeface="思源黑体 CN Normal" panose="020B0400000000000000" charset="-122"/>
              <a:cs typeface="+mn-cs"/>
            </a:endParaRPr>
          </a:p>
          <a:p>
            <a:pPr marL="285750" indent="-285750" fontAlgn="auto">
              <a:spcBef>
                <a:spcPts val="0"/>
              </a:spcBef>
              <a:spcAft>
                <a:spcPts val="600"/>
              </a:spcAft>
              <a:buFont typeface="Arial" panose="020B0604020202020204" pitchFamily="34" charset="0"/>
              <a:buChar char="•"/>
              <a:defRPr/>
            </a:pPr>
            <a:r>
              <a:rPr lang="zh-CN" altLang="en-US" sz="1600" dirty="0">
                <a:latin typeface="思源黑体 CN Normal" panose="020B0400000000000000" charset="-122"/>
                <a:ea typeface="思源黑体 CN Normal" panose="020B0400000000000000" charset="-122"/>
                <a:cs typeface="+mn-cs"/>
              </a:rPr>
              <a:t>Former executives </a:t>
            </a:r>
            <a:r>
              <a:rPr lang="en-US" altLang="zh-CN" sz="1600" dirty="0">
                <a:latin typeface="思源黑体 CN Normal" panose="020B0400000000000000" charset="-122"/>
                <a:ea typeface="思源黑体 CN Normal" panose="020B0400000000000000" charset="-122"/>
                <a:cs typeface="+mn-cs"/>
              </a:rPr>
              <a:t>in K</a:t>
            </a:r>
            <a:r>
              <a:rPr lang="zh-CN" altLang="en-US" sz="1600" dirty="0">
                <a:latin typeface="思源黑体 CN Normal" panose="020B0400000000000000" charset="-122"/>
                <a:ea typeface="思源黑体 CN Normal" panose="020B0400000000000000" charset="-122"/>
                <a:cs typeface="+mn-cs"/>
              </a:rPr>
              <a:t>ehua</a:t>
            </a:r>
            <a:r>
              <a:rPr lang="en-US" altLang="zh-CN" sz="1600" dirty="0">
                <a:latin typeface="思源黑体 CN Normal" panose="020B0400000000000000" charset="-122"/>
                <a:ea typeface="思源黑体 CN Normal" panose="020B0400000000000000" charset="-122"/>
                <a:cs typeface="+mn-cs"/>
              </a:rPr>
              <a:t> Bioengineering</a:t>
            </a:r>
            <a:r>
              <a:rPr lang="zh-CN" altLang="en-US" sz="1600" dirty="0">
                <a:latin typeface="思源黑体 CN Normal" panose="020B0400000000000000" charset="-122"/>
                <a:ea typeface="思源黑体 CN Normal" panose="020B0400000000000000" charset="-122"/>
                <a:cs typeface="+mn-cs"/>
              </a:rPr>
              <a:t> </a:t>
            </a:r>
            <a:r>
              <a:rPr lang="en-US" altLang="zh-CN" sz="1600" dirty="0">
                <a:latin typeface="思源黑体 CN Normal" panose="020B0400000000000000" charset="-122"/>
                <a:ea typeface="思源黑体 CN Normal" panose="020B0400000000000000" charset="-122"/>
                <a:cs typeface="+mn-cs"/>
              </a:rPr>
              <a:t>Co., LTD</a:t>
            </a:r>
            <a:r>
              <a:rPr lang="zh-CN" altLang="en-US" sz="1600" dirty="0">
                <a:latin typeface="思源黑体 CN Normal" panose="020B0400000000000000" charset="-122"/>
                <a:ea typeface="思源黑体 CN Normal" panose="020B0400000000000000" charset="-122"/>
                <a:cs typeface="+mn-cs"/>
              </a:rPr>
              <a:t> </a:t>
            </a:r>
            <a:r>
              <a:rPr lang="en-US" altLang="zh-CN" sz="1600" dirty="0">
                <a:latin typeface="思源黑体 CN Normal" panose="020B0400000000000000" charset="-122"/>
                <a:ea typeface="思源黑体 CN Normal" panose="020B0400000000000000" charset="-122"/>
                <a:cs typeface="+mn-cs"/>
              </a:rPr>
              <a:t>&amp;</a:t>
            </a:r>
            <a:r>
              <a:rPr lang="zh-CN" altLang="en-US" sz="1600" dirty="0">
                <a:latin typeface="思源黑体 CN Normal" panose="020B0400000000000000" charset="-122"/>
                <a:ea typeface="思源黑体 CN Normal" panose="020B0400000000000000" charset="-122"/>
                <a:cs typeface="+mn-cs"/>
              </a:rPr>
              <a:t> </a:t>
            </a:r>
            <a:r>
              <a:rPr lang="en-US" altLang="zh-CN" sz="1600" dirty="0" err="1">
                <a:latin typeface="思源黑体 CN Normal" panose="020B0400000000000000" charset="-122"/>
                <a:ea typeface="思源黑体 CN Normal" panose="020B0400000000000000" charset="-122"/>
                <a:cs typeface="+mn-cs"/>
              </a:rPr>
              <a:t>Liferiver</a:t>
            </a:r>
            <a:r>
              <a:rPr lang="zh-CN" altLang="en-US" sz="1600" dirty="0">
                <a:latin typeface="思源黑体 CN Normal" panose="020B0400000000000000" charset="-122"/>
                <a:ea typeface="思源黑体 CN Normal" panose="020B0400000000000000" charset="-122"/>
                <a:cs typeface="+mn-cs"/>
              </a:rPr>
              <a:t> </a:t>
            </a:r>
            <a:r>
              <a:rPr lang="en-US" altLang="zh-CN" sz="1600" dirty="0">
                <a:latin typeface="思源黑体 CN Normal" panose="020B0400000000000000" charset="-122"/>
                <a:ea typeface="思源黑体 CN Normal" panose="020B0400000000000000" charset="-122"/>
              </a:rPr>
              <a:t>Co., LTD</a:t>
            </a:r>
            <a:endParaRPr lang="zh-CN" altLang="en-US" sz="1600" dirty="0">
              <a:latin typeface="思源黑体 CN Normal" panose="020B0400000000000000" charset="-122"/>
              <a:ea typeface="思源黑体 CN Normal" panose="020B0400000000000000" charset="-122"/>
              <a:cs typeface="+mn-cs"/>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cs typeface="+mn-cs"/>
              </a:rPr>
              <a:t>M</a:t>
            </a:r>
            <a:r>
              <a:rPr sz="1600" dirty="0">
                <a:latin typeface="思源黑体 CN Normal" panose="020B0400000000000000" charset="-122"/>
                <a:ea typeface="思源黑体 CN Normal" panose="020B0400000000000000" charset="-122"/>
                <a:cs typeface="+mn-cs"/>
              </a:rPr>
              <a:t>ore than 50 CFDA </a:t>
            </a:r>
            <a:r>
              <a:rPr lang="en-US" sz="1600" dirty="0">
                <a:latin typeface="思源黑体 CN Normal" panose="020B0400000000000000" charset="-122"/>
                <a:ea typeface="思源黑体 CN Normal" panose="020B0400000000000000" charset="-122"/>
                <a:cs typeface="+mn-cs"/>
              </a:rPr>
              <a:t>IVD </a:t>
            </a:r>
            <a:r>
              <a:rPr sz="1600" dirty="0">
                <a:latin typeface="思源黑体 CN Normal" panose="020B0400000000000000" charset="-122"/>
                <a:ea typeface="思源黑体 CN Normal" panose="020B0400000000000000" charset="-122"/>
                <a:cs typeface="+mn-cs"/>
              </a:rPr>
              <a:t>registration certificates</a:t>
            </a:r>
            <a:endParaRPr sz="1600" dirty="0">
              <a:latin typeface="思源黑体 CN Normal" panose="020B0400000000000000" charset="-122"/>
              <a:ea typeface="思源黑体 CN Normal" panose="020B0400000000000000" charset="-122"/>
              <a:cs typeface="+mn-cs"/>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2" name="文本框 1"/>
          <p:cNvSpPr txBox="1"/>
          <p:nvPr/>
        </p:nvSpPr>
        <p:spPr>
          <a:xfrm>
            <a:off x="1052195" y="742315"/>
            <a:ext cx="4702175" cy="398780"/>
          </a:xfrm>
          <a:prstGeom prst="rect">
            <a:avLst/>
          </a:prstGeom>
          <a:noFill/>
        </p:spPr>
        <p:txBody>
          <a:bodyPr wrap="square" rtlCol="0">
            <a:spAutoFit/>
          </a:bodyPr>
          <a:p>
            <a:r>
              <a:rPr lang="en-US" altLang="zh-CN" sz="2000" b="1">
                <a:latin typeface="思源黑体 CN Normal" panose="020B0400000000000000" charset="-122"/>
                <a:ea typeface="思源黑体 CN Normal" panose="020B0400000000000000" charset="-122"/>
              </a:rPr>
              <a:t>Founders:</a:t>
            </a:r>
            <a:endParaRPr lang="en-US" altLang="zh-CN" sz="2000" b="1">
              <a:latin typeface="思源黑体 CN Normal" panose="020B0400000000000000" charset="-122"/>
              <a:ea typeface="思源黑体 CN Normal" panose="020B04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1"/>
          <p:cNvPicPr>
            <a:picLocks noChangeAspect="1"/>
          </p:cNvPicPr>
          <p:nvPr/>
        </p:nvPicPr>
        <p:blipFill>
          <a:blip r:embed="rId1" cstate="print"/>
          <a:stretch>
            <a:fillRect/>
          </a:stretch>
        </p:blipFill>
        <p:spPr>
          <a:xfrm>
            <a:off x="2133696" y="1800261"/>
            <a:ext cx="1447668" cy="1885950"/>
          </a:xfrm>
          <a:prstGeom prst="ellipse">
            <a:avLst/>
          </a:prstGeom>
          <a:noFill/>
          <a:ln w="38100">
            <a:noFill/>
          </a:ln>
        </p:spPr>
      </p:pic>
      <p:sp>
        <p:nvSpPr>
          <p:cNvPr id="14" name="矩形 13"/>
          <p:cNvSpPr>
            <a:spLocks noChangeArrowheads="1"/>
          </p:cNvSpPr>
          <p:nvPr/>
        </p:nvSpPr>
        <p:spPr bwMode="auto">
          <a:xfrm>
            <a:off x="2057400" y="4086225"/>
            <a:ext cx="1746250" cy="460375"/>
          </a:xfrm>
          <a:prstGeom prst="rect">
            <a:avLst/>
          </a:prstGeom>
          <a:noFill/>
          <a:ln w="9525">
            <a:noFill/>
            <a:miter lim="800000"/>
          </a:ln>
        </p:spPr>
        <p:txBody>
          <a:bodyPr>
            <a:spAutoFit/>
          </a:bodyPr>
          <a:p>
            <a:pPr fontAlgn="auto">
              <a:spcBef>
                <a:spcPts val="0"/>
              </a:spcBef>
              <a:spcAft>
                <a:spcPts val="0"/>
              </a:spcAft>
              <a:buFontTx/>
              <a:buNone/>
              <a:defRPr/>
            </a:pPr>
            <a:r>
              <a:rPr lang="en-US" altLang="zh-CN" sz="2400" b="1" dirty="0">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rPr>
              <a:t>Hua </a:t>
            </a:r>
            <a:r>
              <a:rPr lang="en-US" altLang="zh-CN" sz="2400" b="1" dirty="0" err="1">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rPr>
              <a:t>Tsen</a:t>
            </a:r>
            <a:endParaRPr lang="en-US" altLang="zh-CN" sz="2400" b="1" dirty="0">
              <a:solidFill>
                <a:srgbClr val="0060C0"/>
              </a:solidFill>
              <a:latin typeface="思源黑体 CN Normal" panose="020B0400000000000000" charset="-122"/>
              <a:ea typeface="思源黑体 CN Normal" panose="020B0400000000000000" charset="-122"/>
              <a:cs typeface="+mn-cs"/>
              <a:sym typeface="宋体" panose="02010600030101010101" pitchFamily="2" charset="-122"/>
            </a:endParaRPr>
          </a:p>
        </p:txBody>
      </p:sp>
      <p:sp>
        <p:nvSpPr>
          <p:cNvPr id="10247" name="文本框 130"/>
          <p:cNvSpPr>
            <a:spLocks noChangeArrowheads="1"/>
          </p:cNvSpPr>
          <p:nvPr/>
        </p:nvSpPr>
        <p:spPr bwMode="auto">
          <a:xfrm>
            <a:off x="1752600" y="4619625"/>
            <a:ext cx="2224088" cy="335156"/>
          </a:xfrm>
          <a:prstGeom prst="rect">
            <a:avLst/>
          </a:prstGeom>
          <a:noFill/>
          <a:ln w="9525">
            <a:noFill/>
            <a:miter lim="800000"/>
          </a:ln>
        </p:spPr>
        <p:txBody>
          <a:bodyPr>
            <a:spAutoFit/>
          </a:bodyPr>
          <a:p>
            <a:pPr algn="ctr">
              <a:lnSpc>
                <a:spcPct val="150000"/>
              </a:lnSpc>
              <a:spcBef>
                <a:spcPts val="450"/>
              </a:spcBef>
              <a:defRPr/>
            </a:pPr>
            <a:r>
              <a:rPr lang="zh-CN" altLang="en-US" sz="1200" b="1" dirty="0">
                <a:latin typeface="思源黑体 CN Normal" panose="020B0400000000000000" charset="-122"/>
                <a:ea typeface="思源黑体 CN Normal" panose="020B0400000000000000" charset="-122"/>
                <a:sym typeface="Arial" panose="020B0604020202020204" pitchFamily="34" charset="0"/>
              </a:rPr>
              <a:t>Founder</a:t>
            </a:r>
            <a:r>
              <a:rPr lang="en-US" altLang="zh-CN" sz="1200" b="1" dirty="0">
                <a:latin typeface="思源黑体 CN Normal" panose="020B0400000000000000" charset="-122"/>
                <a:ea typeface="思源黑体 CN Normal" panose="020B0400000000000000" charset="-122"/>
                <a:sym typeface="宋体" panose="02010600030101010101" pitchFamily="2" charset="-122"/>
              </a:rPr>
              <a:t>/CTO</a:t>
            </a:r>
            <a:endParaRPr lang="en-US" altLang="zh-CN" sz="1200" b="1" dirty="0">
              <a:latin typeface="思源黑体 CN Normal" panose="020B0400000000000000" charset="-122"/>
              <a:ea typeface="思源黑体 CN Normal" panose="020B0400000000000000" charset="-122"/>
              <a:sym typeface="宋体" panose="02010600030101010101" pitchFamily="2" charset="-122"/>
            </a:endParaRPr>
          </a:p>
        </p:txBody>
      </p:sp>
      <p:sp>
        <p:nvSpPr>
          <p:cNvPr id="10244" name="内容占位符 4"/>
          <p:cNvSpPr txBox="1">
            <a:spLocks noChangeArrowheads="1"/>
          </p:cNvSpPr>
          <p:nvPr/>
        </p:nvSpPr>
        <p:spPr bwMode="auto">
          <a:xfrm>
            <a:off x="4862830" y="424180"/>
            <a:ext cx="5791200" cy="5838190"/>
          </a:xfrm>
          <a:prstGeom prst="rect">
            <a:avLst/>
          </a:prstGeom>
          <a:noFill/>
          <a:ln w="9525">
            <a:noFill/>
            <a:miter lim="800000"/>
          </a:ln>
        </p:spPr>
        <p:txBody>
          <a:bodyPr/>
          <a:p>
            <a:pPr marL="285750" indent="-285750">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rPr>
              <a:t>Ph</a:t>
            </a:r>
            <a:r>
              <a:rPr lang="zh-CN" altLang="en-US" sz="1600" dirty="0">
                <a:latin typeface="思源黑体 CN Normal" panose="020B0400000000000000" charset="-122"/>
                <a:ea typeface="思源黑体 CN Normal" panose="020B0400000000000000" charset="-122"/>
              </a:rPr>
              <a:t>Dr, </a:t>
            </a:r>
            <a:r>
              <a:rPr lang="en-US" altLang="zh-CN" sz="1600" dirty="0">
                <a:latin typeface="思源黑体 CN Normal" panose="020B0400000000000000" charset="-122"/>
                <a:ea typeface="思源黑体 CN Normal" panose="020B0400000000000000" charset="-122"/>
              </a:rPr>
              <a:t>U</a:t>
            </a:r>
            <a:r>
              <a:rPr lang="zh-CN" altLang="en-US" sz="1600" dirty="0">
                <a:latin typeface="思源黑体 CN Normal" panose="020B0400000000000000" charset="-122"/>
                <a:ea typeface="思源黑体 CN Normal" panose="020B0400000000000000" charset="-122"/>
              </a:rPr>
              <a:t>niversity of Texas at Dallas</a:t>
            </a:r>
            <a:endParaRPr lang="zh-CN" altLang="en-US" sz="1600" dirty="0">
              <a:latin typeface="思源黑体 CN Normal" panose="020B0400000000000000" charset="-122"/>
              <a:ea typeface="思源黑体 CN Normal" panose="020B0400000000000000" charset="-122"/>
            </a:endParaRPr>
          </a:p>
          <a:p>
            <a:pPr marL="285750" indent="-285750">
              <a:spcAft>
                <a:spcPts val="600"/>
              </a:spcAft>
              <a:buFont typeface="Arial" panose="020B0604020202020204" pitchFamily="34" charset="0"/>
              <a:buChar char="•"/>
              <a:defRPr/>
            </a:pPr>
            <a:r>
              <a:rPr lang="en-US" altLang="zh-CN" sz="1600" dirty="0">
                <a:latin typeface="思源黑体 CN Normal" panose="020B0400000000000000" charset="-122"/>
                <a:ea typeface="思源黑体 CN Normal" panose="020B0400000000000000" charset="-122"/>
                <a:sym typeface="Arial" panose="020B0604020202020204" pitchFamily="34" charset="0"/>
              </a:rPr>
              <a:t>Commissioner,</a:t>
            </a:r>
            <a:r>
              <a:rPr lang="zh-CN" altLang="en-US" sz="1600" dirty="0">
                <a:latin typeface="思源黑体 CN Normal" panose="020B0400000000000000" charset="-122"/>
                <a:ea typeface="思源黑体 CN Normal" panose="020B0400000000000000" charset="-122"/>
                <a:sym typeface="Arial" panose="020B0604020202020204" pitchFamily="34" charset="0"/>
              </a:rPr>
              <a:t> Chinese </a:t>
            </a:r>
            <a:r>
              <a:rPr lang="en-US" altLang="zh-CN" sz="1600" dirty="0">
                <a:latin typeface="思源黑体 CN Normal" panose="020B0400000000000000" charset="-122"/>
                <a:ea typeface="思源黑体 CN Normal" panose="020B0400000000000000" charset="-122"/>
                <a:sym typeface="Arial" panose="020B0604020202020204" pitchFamily="34" charset="0"/>
              </a:rPr>
              <a:t>M</a:t>
            </a:r>
            <a:r>
              <a:rPr lang="zh-CN" altLang="en-US" sz="1600" dirty="0">
                <a:latin typeface="思源黑体 CN Normal" panose="020B0400000000000000" charset="-122"/>
                <a:ea typeface="思源黑体 CN Normal" panose="020B0400000000000000" charset="-122"/>
                <a:sym typeface="Arial" panose="020B0604020202020204" pitchFamily="34" charset="0"/>
              </a:rPr>
              <a:t>edical </a:t>
            </a:r>
            <a:r>
              <a:rPr lang="en-US" altLang="zh-CN" sz="1600" dirty="0">
                <a:latin typeface="思源黑体 CN Normal" panose="020B0400000000000000" charset="-122"/>
                <a:ea typeface="思源黑体 CN Normal" panose="020B0400000000000000" charset="-122"/>
                <a:sym typeface="Arial" panose="020B0604020202020204" pitchFamily="34" charset="0"/>
              </a:rPr>
              <a:t>L</a:t>
            </a:r>
            <a:r>
              <a:rPr lang="zh-CN" altLang="en-US" sz="1600" dirty="0">
                <a:latin typeface="思源黑体 CN Normal" panose="020B0400000000000000" charset="-122"/>
                <a:ea typeface="思源黑体 CN Normal" panose="020B0400000000000000" charset="-122"/>
                <a:sym typeface="Arial" panose="020B0604020202020204" pitchFamily="34" charset="0"/>
              </a:rPr>
              <a:t>aboratory </a:t>
            </a:r>
            <a:r>
              <a:rPr lang="en-US" altLang="zh-CN" sz="1600" dirty="0">
                <a:latin typeface="思源黑体 CN Normal" panose="020B0400000000000000" charset="-122"/>
                <a:ea typeface="思源黑体 CN Normal" panose="020B0400000000000000" charset="-122"/>
                <a:sym typeface="Arial" panose="020B0604020202020204" pitchFamily="34" charset="0"/>
              </a:rPr>
              <a:t>E</a:t>
            </a:r>
            <a:r>
              <a:rPr lang="zh-CN" altLang="en-US" sz="1600" dirty="0">
                <a:latin typeface="思源黑体 CN Normal" panose="020B0400000000000000" charset="-122"/>
                <a:ea typeface="思源黑体 CN Normal" panose="020B0400000000000000" charset="-122"/>
                <a:sym typeface="Arial" panose="020B0604020202020204" pitchFamily="34" charset="0"/>
              </a:rPr>
              <a:t>xpert </a:t>
            </a:r>
            <a:r>
              <a:rPr lang="en-US" altLang="zh-CN" sz="1600" dirty="0">
                <a:latin typeface="思源黑体 CN Normal" panose="020B0400000000000000" charset="-122"/>
                <a:ea typeface="思源黑体 CN Normal" panose="020B0400000000000000" charset="-122"/>
                <a:sym typeface="Arial" panose="020B0604020202020204" pitchFamily="34" charset="0"/>
              </a:rPr>
              <a:t>C</a:t>
            </a:r>
            <a:r>
              <a:rPr lang="zh-CN" altLang="en-US" sz="1600" dirty="0">
                <a:latin typeface="思源黑体 CN Normal" panose="020B0400000000000000" charset="-122"/>
                <a:ea typeface="思源黑体 CN Normal" panose="020B0400000000000000" charset="-122"/>
                <a:sym typeface="Arial" panose="020B0604020202020204" pitchFamily="34" charset="0"/>
              </a:rPr>
              <a:t>ommittee</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Director</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B</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iological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pplication and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ransformation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E</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xperimental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enter,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henzhen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I</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nstitute of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dvanced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echnology, Chinese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cademy of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ciences</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rofessor</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Industrialization,</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Medical School of</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antong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U</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niversity</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Principal Investigators, N</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ational 973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lan and 863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lan</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projects, &amp; “</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Special project for AIDS prevention and control</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a:t>
            </a:r>
            <a:r>
              <a:rPr lang="en-US" altLang="zh-CN" sz="1600" dirty="0">
                <a:latin typeface="思源黑体 CN Normal" panose="020B0400000000000000" charset="-122"/>
                <a:ea typeface="思源黑体 CN Normal" panose="020B0400000000000000" charset="-122"/>
                <a:sym typeface="Arial" panose="020B0604020202020204" pitchFamily="34" charset="0"/>
              </a:rPr>
              <a:t>the Meg</a:t>
            </a:r>
            <a:r>
              <a:rPr lang="zh-CN" altLang="en-US" sz="1600" dirty="0">
                <a:latin typeface="思源黑体 CN Normal" panose="020B0400000000000000" charset="-122"/>
                <a:ea typeface="思源黑体 CN Normal" panose="020B0400000000000000" charset="-122"/>
                <a:sym typeface="Arial" panose="020B0604020202020204" pitchFamily="34" charset="0"/>
              </a:rPr>
              <a:t>a </a:t>
            </a:r>
            <a:r>
              <a:rPr lang="en-US" altLang="zh-CN" sz="1600" dirty="0">
                <a:latin typeface="思源黑体 CN Normal" panose="020B0400000000000000" charset="-122"/>
                <a:ea typeface="思源黑体 CN Normal" panose="020B0400000000000000" charset="-122"/>
                <a:sym typeface="Arial" panose="020B0604020202020204" pitchFamily="34" charset="0"/>
              </a:rPr>
              <a:t>S</a:t>
            </a:r>
            <a:r>
              <a:rPr lang="zh-CN" altLang="en-US" sz="1600" dirty="0">
                <a:latin typeface="思源黑体 CN Normal" panose="020B0400000000000000" charset="-122"/>
                <a:ea typeface="思源黑体 CN Normal" panose="020B0400000000000000" charset="-122"/>
                <a:sym typeface="Arial" panose="020B0604020202020204" pitchFamily="34" charset="0"/>
              </a:rPr>
              <a:t>pecial </a:t>
            </a:r>
            <a:r>
              <a:rPr lang="en-US" altLang="zh-CN" sz="1600" dirty="0">
                <a:latin typeface="思源黑体 CN Normal" panose="020B0400000000000000" charset="-122"/>
                <a:ea typeface="思源黑体 CN Normal" panose="020B0400000000000000" charset="-122"/>
                <a:sym typeface="Arial" panose="020B0604020202020204" pitchFamily="34" charset="0"/>
              </a:rPr>
              <a:t>P</a:t>
            </a:r>
            <a:r>
              <a:rPr lang="zh-CN" altLang="en-US" sz="1600" dirty="0">
                <a:latin typeface="思源黑体 CN Normal" panose="020B0400000000000000" charset="-122"/>
                <a:ea typeface="思源黑体 CN Normal" panose="020B0400000000000000" charset="-122"/>
                <a:sym typeface="Arial" panose="020B0604020202020204" pitchFamily="34" charset="0"/>
              </a:rPr>
              <a:t>roject of the 12</a:t>
            </a:r>
            <a:r>
              <a:rPr lang="en-US" altLang="zh-CN" sz="1600" baseline="30000" dirty="0" err="1">
                <a:latin typeface="思源黑体 CN Normal" panose="020B0400000000000000" charset="-122"/>
                <a:ea typeface="思源黑体 CN Normal" panose="020B0400000000000000" charset="-122"/>
                <a:sym typeface="Arial" panose="020B0604020202020204" pitchFamily="34" charset="0"/>
              </a:rPr>
              <a:t>th</a:t>
            </a:r>
            <a:r>
              <a:rPr lang="en-US" altLang="zh-CN" sz="1600" dirty="0">
                <a:latin typeface="思源黑体 CN Normal" panose="020B0400000000000000" charset="-122"/>
                <a:ea typeface="思源黑体 CN Normal" panose="020B0400000000000000" charset="-122"/>
                <a:sym typeface="Arial" panose="020B0604020202020204" pitchFamily="34" charset="0"/>
              </a:rPr>
              <a:t> </a:t>
            </a:r>
            <a:r>
              <a:rPr lang="zh-CN" altLang="en-US" sz="1600" dirty="0">
                <a:latin typeface="思源黑体 CN Normal" panose="020B0400000000000000" charset="-122"/>
                <a:ea typeface="思源黑体 CN Normal" panose="020B0400000000000000" charset="-122"/>
                <a:sym typeface="Arial" panose="020B0604020202020204" pitchFamily="34" charset="0"/>
              </a:rPr>
              <a:t> </a:t>
            </a:r>
            <a:r>
              <a:rPr lang="en-US" altLang="zh-CN" sz="1600" dirty="0">
                <a:latin typeface="思源黑体 CN Normal" panose="020B0400000000000000" charset="-122"/>
                <a:ea typeface="思源黑体 CN Normal" panose="020B0400000000000000" charset="-122"/>
                <a:sym typeface="Arial" panose="020B0604020202020204" pitchFamily="34" charset="0"/>
              </a:rPr>
              <a:t>&amp; 13</a:t>
            </a:r>
            <a:r>
              <a:rPr lang="en-US" altLang="zh-CN" sz="1600" baseline="30000" dirty="0">
                <a:latin typeface="思源黑体 CN Normal" panose="020B0400000000000000" charset="-122"/>
                <a:ea typeface="思源黑体 CN Normal" panose="020B0400000000000000" charset="-122"/>
                <a:sym typeface="Arial" panose="020B0604020202020204" pitchFamily="34" charset="0"/>
              </a:rPr>
              <a:t>th</a:t>
            </a:r>
            <a:r>
              <a:rPr lang="en-US" altLang="zh-CN" sz="1600" dirty="0">
                <a:latin typeface="思源黑体 CN Normal" panose="020B0400000000000000" charset="-122"/>
                <a:ea typeface="思源黑体 CN Normal" panose="020B0400000000000000" charset="-122"/>
                <a:sym typeface="Arial" panose="020B0604020202020204" pitchFamily="34" charset="0"/>
              </a:rPr>
              <a:t> F</a:t>
            </a:r>
            <a:r>
              <a:rPr lang="zh-CN" altLang="en-US" sz="1600" dirty="0">
                <a:latin typeface="思源黑体 CN Normal" panose="020B0400000000000000" charset="-122"/>
                <a:ea typeface="思源黑体 CN Normal" panose="020B0400000000000000" charset="-122"/>
                <a:sym typeface="Arial" panose="020B0604020202020204" pitchFamily="34" charset="0"/>
              </a:rPr>
              <a:t>ive-</a:t>
            </a:r>
            <a:r>
              <a:rPr lang="en-US" altLang="zh-CN" sz="1600" dirty="0">
                <a:latin typeface="思源黑体 CN Normal" panose="020B0400000000000000" charset="-122"/>
                <a:ea typeface="思源黑体 CN Normal" panose="020B0400000000000000" charset="-122"/>
                <a:sym typeface="Arial" panose="020B0604020202020204" pitchFamily="34" charset="0"/>
              </a:rPr>
              <a:t>Y</a:t>
            </a:r>
            <a:r>
              <a:rPr lang="zh-CN" altLang="en-US" sz="1600" dirty="0">
                <a:latin typeface="思源黑体 CN Normal" panose="020B0400000000000000" charset="-122"/>
                <a:ea typeface="思源黑体 CN Normal" panose="020B0400000000000000" charset="-122"/>
                <a:sym typeface="Arial" panose="020B0604020202020204" pitchFamily="34" charset="0"/>
              </a:rPr>
              <a:t>ear </a:t>
            </a:r>
            <a:r>
              <a:rPr lang="en-US" altLang="zh-CN" sz="1600" dirty="0">
                <a:latin typeface="思源黑体 CN Normal" panose="020B0400000000000000" charset="-122"/>
                <a:ea typeface="思源黑体 CN Normal" panose="020B0400000000000000" charset="-122"/>
                <a:sym typeface="Arial" panose="020B0604020202020204" pitchFamily="34" charset="0"/>
              </a:rPr>
              <a:t>P</a:t>
            </a:r>
            <a:r>
              <a:rPr lang="zh-CN" altLang="en-US" sz="1600" dirty="0">
                <a:latin typeface="思源黑体 CN Normal" panose="020B0400000000000000" charset="-122"/>
                <a:ea typeface="思源黑体 CN Normal" panose="020B0400000000000000" charset="-122"/>
                <a:sym typeface="Arial" panose="020B0604020202020204" pitchFamily="34" charset="0"/>
              </a:rPr>
              <a:t>lan </a:t>
            </a:r>
            <a:r>
              <a:rPr lang="en-US" altLang="zh-CN" sz="1600" dirty="0">
                <a:latin typeface="思源黑体 CN Normal" panose="020B0400000000000000" charset="-122"/>
                <a:ea typeface="思源黑体 CN Normal" panose="020B0400000000000000" charset="-122"/>
                <a:sym typeface="Arial" panose="020B0604020202020204" pitchFamily="34" charset="0"/>
              </a:rPr>
              <a:t>of </a:t>
            </a:r>
            <a:r>
              <a:rPr lang="zh-CN" altLang="en-US" sz="1600" dirty="0">
                <a:latin typeface="思源黑体 CN Normal" panose="020B0400000000000000" charset="-122"/>
                <a:ea typeface="思源黑体 CN Normal" panose="020B0400000000000000" charset="-122"/>
                <a:sym typeface="Arial" panose="020B0604020202020204" pitchFamily="34" charset="0"/>
              </a:rPr>
              <a:t>the </a:t>
            </a:r>
            <a:r>
              <a:rPr lang="en-US" altLang="zh-CN" sz="1600" dirty="0">
                <a:latin typeface="思源黑体 CN Normal" panose="020B0400000000000000" charset="-122"/>
                <a:ea typeface="思源黑体 CN Normal" panose="020B0400000000000000" charset="-122"/>
                <a:sym typeface="Arial" panose="020B0604020202020204" pitchFamily="34" charset="0"/>
              </a:rPr>
              <a:t>M</a:t>
            </a:r>
            <a:r>
              <a:rPr lang="zh-CN" altLang="en-US" sz="1600" dirty="0">
                <a:latin typeface="思源黑体 CN Normal" panose="020B0400000000000000" charset="-122"/>
                <a:ea typeface="思源黑体 CN Normal" panose="020B0400000000000000" charset="-122"/>
                <a:sym typeface="Arial" panose="020B0604020202020204" pitchFamily="34" charset="0"/>
              </a:rPr>
              <a:t>inistry of </a:t>
            </a:r>
            <a:r>
              <a:rPr lang="en-US" altLang="zh-CN" sz="1600" dirty="0">
                <a:latin typeface="思源黑体 CN Normal" panose="020B0400000000000000" charset="-122"/>
                <a:ea typeface="思源黑体 CN Normal" panose="020B0400000000000000" charset="-122"/>
                <a:sym typeface="Arial" panose="020B0604020202020204" pitchFamily="34" charset="0"/>
              </a:rPr>
              <a:t>S</a:t>
            </a:r>
            <a:r>
              <a:rPr lang="zh-CN" altLang="en-US" sz="1600" dirty="0">
                <a:latin typeface="思源黑体 CN Normal" panose="020B0400000000000000" charset="-122"/>
                <a:ea typeface="思源黑体 CN Normal" panose="020B0400000000000000" charset="-122"/>
                <a:sym typeface="Arial" panose="020B0604020202020204" pitchFamily="34" charset="0"/>
              </a:rPr>
              <a:t>cience and </a:t>
            </a:r>
            <a:r>
              <a:rPr lang="en-US" altLang="zh-CN" sz="1600" dirty="0">
                <a:latin typeface="思源黑体 CN Normal" panose="020B0400000000000000" charset="-122"/>
                <a:ea typeface="思源黑体 CN Normal" panose="020B0400000000000000" charset="-122"/>
                <a:sym typeface="Arial" panose="020B0604020202020204" pitchFamily="34" charset="0"/>
              </a:rPr>
              <a:t>T</a:t>
            </a:r>
            <a:r>
              <a:rPr lang="zh-CN" altLang="en-US" sz="1600" dirty="0">
                <a:latin typeface="思源黑体 CN Normal" panose="020B0400000000000000" charset="-122"/>
                <a:ea typeface="思源黑体 CN Normal" panose="020B0400000000000000" charset="-122"/>
                <a:sym typeface="Arial" panose="020B0604020202020204" pitchFamily="34" charset="0"/>
              </a:rPr>
              <a:t>echnology</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Former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Director R&amp;D </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Asia Pacific, Qiagen GmbH (Germany)</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Former W.M. Keck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cholar,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Pathology &amp; Laboratory Medicine, U</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niversity of Texas</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 Health Science Center Houston</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a:spcAft>
                <a:spcPts val="600"/>
              </a:spcAft>
              <a:buFont typeface="Arial" panose="020B0604020202020204" pitchFamily="34" charset="0"/>
              <a:buChar char="•"/>
              <a:defRPr/>
            </a:pP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China</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s first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IVD certificate in </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nucleic acid blood screening </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test (</a:t>
            </a:r>
            <a:r>
              <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2010</a:t>
            </a:r>
            <a:r>
              <a:rPr lang="en-US" altLang="zh-CN" sz="1600" dirty="0">
                <a:solidFill>
                  <a:srgbClr val="000000"/>
                </a:solidFill>
                <a:latin typeface="思源黑体 CN Normal" panose="020B0400000000000000" charset="-122"/>
                <a:ea typeface="思源黑体 CN Normal" panose="020B0400000000000000" charset="-122"/>
                <a:sym typeface="Arial" panose="020B0604020202020204" pitchFamily="34" charset="0"/>
              </a:rPr>
              <a:t>)</a:t>
            </a:r>
            <a:endParaRPr lang="zh-CN" altLang="en-US" sz="1600" dirty="0">
              <a:solidFill>
                <a:srgbClr val="000000"/>
              </a:solidFill>
              <a:latin typeface="思源黑体 CN Normal" panose="020B0400000000000000" charset="-122"/>
              <a:ea typeface="思源黑体 CN Normal" panose="020B0400000000000000" charset="-122"/>
              <a:sym typeface="Arial" panose="020B0604020202020204" pitchFamily="34" charset="0"/>
            </a:endParaRPr>
          </a:p>
          <a:p>
            <a:pPr marL="285750" indent="-285750" fontAlgn="auto">
              <a:spcBef>
                <a:spcPts val="0"/>
              </a:spcBef>
              <a:spcAft>
                <a:spcPts val="600"/>
              </a:spcAft>
              <a:buFont typeface="Arial" panose="020B0604020202020204" pitchFamily="34" charset="0"/>
              <a:buChar char="•"/>
              <a:defRPr/>
            </a:pPr>
            <a:r>
              <a:rPr lang="en-US" sz="1600" dirty="0">
                <a:latin typeface="思源黑体 CN Normal" panose="020B0400000000000000" charset="-122"/>
                <a:ea typeface="思源黑体 CN Normal" panose="020B0400000000000000" charset="-122"/>
              </a:rPr>
              <a:t>More than 30 CFDA IVD registration certificates</a:t>
            </a:r>
            <a:endParaRPr lang="en-US" sz="1600" dirty="0">
              <a:latin typeface="思源黑体 CN Normal" panose="020B0400000000000000" charset="-122"/>
              <a:ea typeface="思源黑体 CN Normal" panose="020B0400000000000000" charset="-122"/>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2" name="文本框 1"/>
          <p:cNvSpPr txBox="1"/>
          <p:nvPr/>
        </p:nvSpPr>
        <p:spPr>
          <a:xfrm>
            <a:off x="1052195" y="742315"/>
            <a:ext cx="4702175" cy="398780"/>
          </a:xfrm>
          <a:prstGeom prst="rect">
            <a:avLst/>
          </a:prstGeom>
          <a:noFill/>
        </p:spPr>
        <p:txBody>
          <a:bodyPr wrap="square" rtlCol="0">
            <a:spAutoFit/>
          </a:bodyPr>
          <a:p>
            <a:r>
              <a:rPr lang="en-US" altLang="zh-CN" sz="2000" b="1">
                <a:latin typeface="思源黑体 CN Normal" panose="020B0400000000000000" charset="-122"/>
                <a:ea typeface="思源黑体 CN Normal" panose="020B0400000000000000" charset="-122"/>
              </a:rPr>
              <a:t>Experiment and Storage Environment:</a:t>
            </a:r>
            <a:endParaRPr lang="en-US" altLang="zh-CN" sz="2000" b="1">
              <a:latin typeface="思源黑体 CN Normal" panose="020B0400000000000000" charset="-122"/>
              <a:ea typeface="思源黑体 CN Normal" panose="020B0400000000000000" charset="-122"/>
            </a:endParaRPr>
          </a:p>
        </p:txBody>
      </p:sp>
      <p:pic>
        <p:nvPicPr>
          <p:cNvPr id="3" name="图片 2" descr="7435db39c0b4ba8e06b4c2cd09db7b3"/>
          <p:cNvPicPr>
            <a:picLocks noChangeAspect="1"/>
          </p:cNvPicPr>
          <p:nvPr/>
        </p:nvPicPr>
        <p:blipFill>
          <a:blip r:embed="rId2"/>
          <a:stretch>
            <a:fillRect/>
          </a:stretch>
        </p:blipFill>
        <p:spPr>
          <a:xfrm>
            <a:off x="987425" y="1715770"/>
            <a:ext cx="5116195" cy="3837305"/>
          </a:xfrm>
          <a:prstGeom prst="rect">
            <a:avLst/>
          </a:prstGeom>
        </p:spPr>
      </p:pic>
      <p:pic>
        <p:nvPicPr>
          <p:cNvPr id="4" name="图片 3" descr="ab524f115e481295bcd74ffcc6a25df"/>
          <p:cNvPicPr>
            <a:picLocks noChangeAspect="1"/>
          </p:cNvPicPr>
          <p:nvPr/>
        </p:nvPicPr>
        <p:blipFill>
          <a:blip r:embed="rId3"/>
          <a:stretch>
            <a:fillRect/>
          </a:stretch>
        </p:blipFill>
        <p:spPr>
          <a:xfrm>
            <a:off x="6409690" y="1715770"/>
            <a:ext cx="5125720" cy="384365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2" name="文本框 1"/>
          <p:cNvSpPr txBox="1"/>
          <p:nvPr/>
        </p:nvSpPr>
        <p:spPr>
          <a:xfrm>
            <a:off x="1112520" y="692150"/>
            <a:ext cx="3883660" cy="2584450"/>
          </a:xfrm>
          <a:prstGeom prst="rect">
            <a:avLst/>
          </a:prstGeom>
          <a:noFill/>
        </p:spPr>
        <p:txBody>
          <a:bodyPr wrap="square" rtlCol="0">
            <a:spAutoFit/>
          </a:bodyPr>
          <a:p>
            <a:r>
              <a:rPr lang="en-US" altLang="zh-CN" sz="2000" b="1">
                <a:latin typeface="思源黑体 CN Normal" panose="020B0400000000000000" charset="-122"/>
                <a:ea typeface="思源黑体 CN Normal" panose="020B0400000000000000" charset="-122"/>
                <a:sym typeface="+mn-ea"/>
              </a:rPr>
              <a:t>Introduction to Products:</a:t>
            </a:r>
            <a:endParaRPr lang="en-US" altLang="zh-CN" sz="2000" b="1">
              <a:latin typeface="思源黑体 CN Normal" panose="020B0400000000000000" charset="-122"/>
              <a:ea typeface="思源黑体 CN Normal" panose="020B0400000000000000" charset="-122"/>
              <a:sym typeface="+mn-ea"/>
            </a:endParaRPr>
          </a:p>
          <a:p>
            <a:endParaRPr lang="en-US" altLang="zh-CN" b="1">
              <a:latin typeface="思源黑体 CN Normal" panose="020B0400000000000000" charset="-122"/>
              <a:ea typeface="思源黑体 CN Normal" panose="020B0400000000000000" charset="-122"/>
              <a:sym typeface="+mn-ea"/>
            </a:endParaRPr>
          </a:p>
          <a:p>
            <a:pPr indent="0">
              <a:lnSpc>
                <a:spcPct val="150000"/>
              </a:lnSpc>
              <a:buFont typeface="Arial" panose="020B0604020202020204" pitchFamily="34" charset="0"/>
              <a:buNone/>
              <a:defRPr/>
            </a:pPr>
            <a:r>
              <a:rPr lang="zh-CN" altLang="en-US" b="1">
                <a:latin typeface="思源黑体 CN Normal" panose="020B0400000000000000" charset="-122"/>
                <a:ea typeface="思源黑体 CN Normal" panose="020B0400000000000000" charset="-122"/>
                <a:sym typeface="+mn-ea"/>
              </a:rPr>
              <a:t>7 certified GMP IVD kits</a:t>
            </a:r>
            <a:endParaRPr lang="zh-CN" altLang="en-US" b="1">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Char char="•"/>
              <a:defRPr/>
            </a:pPr>
            <a:r>
              <a:rPr lang="zh-CN" altLang="en-US">
                <a:latin typeface="思源黑体 CN Normal" panose="020B0400000000000000" charset="-122"/>
                <a:ea typeface="思源黑体 CN Normal" panose="020B0400000000000000" charset="-122"/>
                <a:sym typeface="+mn-ea"/>
              </a:rPr>
              <a:t>Nucleic acid extraction kits</a:t>
            </a:r>
            <a:endParaRPr lang="zh-CN" altLang="en-US">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Char char="•"/>
              <a:defRPr/>
            </a:pPr>
            <a:r>
              <a:rPr lang="zh-CN" altLang="en-US">
                <a:latin typeface="思源黑体 CN Normal" panose="020B0400000000000000" charset="-122"/>
                <a:ea typeface="思源黑体 CN Normal" panose="020B0400000000000000" charset="-122"/>
                <a:sym typeface="+mn-ea"/>
              </a:rPr>
              <a:t>Methylation conversion kits</a:t>
            </a:r>
            <a:endParaRPr lang="zh-CN" altLang="en-US">
              <a:latin typeface="思源黑体 CN Normal" panose="020B0400000000000000" charset="-122"/>
              <a:ea typeface="思源黑体 CN Normal" panose="020B0400000000000000" charset="-122"/>
            </a:endParaRPr>
          </a:p>
          <a:p>
            <a:pPr marL="285750" indent="-285750">
              <a:lnSpc>
                <a:spcPct val="150000"/>
              </a:lnSpc>
              <a:buFont typeface="Arial" panose="020B0604020202020204" pitchFamily="34" charset="0"/>
              <a:buChar char="•"/>
              <a:defRPr/>
            </a:pPr>
            <a:r>
              <a:rPr lang="zh-CN" altLang="en-US">
                <a:latin typeface="思源黑体 CN Normal" panose="020B0400000000000000" charset="-122"/>
                <a:ea typeface="思源黑体 CN Normal" panose="020B0400000000000000" charset="-122"/>
                <a:sym typeface="+mn-ea"/>
              </a:rPr>
              <a:t>Sequencing kit</a:t>
            </a:r>
            <a:endParaRPr lang="zh-CN" altLang="en-US" b="1">
              <a:latin typeface="思源黑体 CN Normal" panose="020B0400000000000000" charset="-122"/>
              <a:ea typeface="思源黑体 CN Normal" panose="020B0400000000000000" charset="-122"/>
              <a:sym typeface="+mn-ea"/>
            </a:endParaRPr>
          </a:p>
          <a:p>
            <a:pPr marL="285750" indent="-285750"/>
            <a:endParaRPr lang="zh-CN" altLang="en-US" sz="1600" b="1">
              <a:latin typeface="思源黑体 CN Normal" panose="020B0400000000000000" charset="-122"/>
              <a:ea typeface="思源黑体 CN Normal" panose="020B0400000000000000" charset="-122"/>
            </a:endParaRPr>
          </a:p>
        </p:txBody>
      </p:sp>
      <p:pic>
        <p:nvPicPr>
          <p:cNvPr id="13316"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245" y="3276600"/>
            <a:ext cx="3359785" cy="2894965"/>
          </a:xfrm>
          <a:prstGeom prst="rect">
            <a:avLst/>
          </a:prstGeom>
          <a:noFill/>
          <a:ln w="9525">
            <a:solidFill>
              <a:srgbClr val="A4ACC2"/>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2" descr="生产备案凭证20200109"/>
          <p:cNvPicPr>
            <a:picLocks noChangeAspect="1" noChangeArrowheads="1"/>
          </p:cNvPicPr>
          <p:nvPr/>
        </p:nvPicPr>
        <p:blipFill>
          <a:blip r:embed="rId3">
            <a:extLst>
              <a:ext uri="{28A0092B-C50C-407E-A947-70E740481C1C}">
                <a14:useLocalDpi xmlns:a14="http://schemas.microsoft.com/office/drawing/2010/main" val="0"/>
              </a:ext>
            </a:extLst>
          </a:blip>
          <a:srcRect t="8218" b="1369"/>
          <a:stretch>
            <a:fillRect/>
          </a:stretch>
        </p:blipFill>
        <p:spPr bwMode="auto">
          <a:xfrm>
            <a:off x="6181725" y="694055"/>
            <a:ext cx="4250055" cy="5469255"/>
          </a:xfrm>
          <a:prstGeom prst="rect">
            <a:avLst/>
          </a:prstGeom>
          <a:noFill/>
          <a:ln w="12700" cmpd="sng">
            <a:solidFill>
              <a:schemeClr val="tx1"/>
            </a:solid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2" name="文本框 1"/>
          <p:cNvSpPr txBox="1"/>
          <p:nvPr/>
        </p:nvSpPr>
        <p:spPr>
          <a:xfrm>
            <a:off x="1021080" y="1057910"/>
            <a:ext cx="8845550" cy="368300"/>
          </a:xfrm>
          <a:prstGeom prst="rect">
            <a:avLst/>
          </a:prstGeom>
          <a:noFill/>
        </p:spPr>
        <p:txBody>
          <a:bodyPr wrap="square" rtlCol="0">
            <a:spAutoFit/>
          </a:bodyPr>
          <a:p>
            <a:r>
              <a:rPr lang="zh-CN" altLang="en-US" sz="1600" b="1">
                <a:latin typeface="思源黑体 CN Normal" panose="020B0400000000000000" charset="-122"/>
                <a:ea typeface="思源黑体 CN Normal" panose="020B0400000000000000" charset="-122"/>
                <a:sym typeface="+mn-ea"/>
              </a:rPr>
              <a:t>6 authorized </a:t>
            </a:r>
            <a:r>
              <a:rPr lang="zh-CN" altLang="en-US" b="1">
                <a:latin typeface="思源黑体 CN Normal" panose="020B0400000000000000" charset="-122"/>
                <a:ea typeface="思源黑体 CN Normal" panose="020B0400000000000000" charset="-122"/>
                <a:sym typeface="+mn-ea"/>
              </a:rPr>
              <a:t>patents</a:t>
            </a:r>
            <a:r>
              <a:rPr lang="zh-CN" altLang="en-US" sz="1600" b="1">
                <a:latin typeface="思源黑体 CN Normal" panose="020B0400000000000000" charset="-122"/>
                <a:ea typeface="思源黑体 CN Normal" panose="020B0400000000000000" charset="-122"/>
                <a:sym typeface="+mn-ea"/>
              </a:rPr>
              <a:t>, 20 patents filing</a:t>
            </a:r>
            <a:endParaRPr lang="zh-CN" altLang="en-US" sz="1600" b="1">
              <a:latin typeface="思源黑体 CN Normal" panose="020B0400000000000000" charset="-122"/>
              <a:ea typeface="思源黑体 CN Normal" panose="020B0400000000000000" charset="-122"/>
            </a:endParaRPr>
          </a:p>
        </p:txBody>
      </p:sp>
      <p:graphicFrame>
        <p:nvGraphicFramePr>
          <p:cNvPr id="3" name="表格 2"/>
          <p:cNvGraphicFramePr>
            <a:graphicFrameLocks noGrp="1"/>
          </p:cNvGraphicFramePr>
          <p:nvPr>
            <p:custDataLst>
              <p:tags r:id="rId2"/>
            </p:custDataLst>
          </p:nvPr>
        </p:nvGraphicFramePr>
        <p:xfrm>
          <a:off x="1021080" y="1706561"/>
          <a:ext cx="9060815" cy="4230370"/>
        </p:xfrm>
        <a:graphic>
          <a:graphicData uri="http://schemas.openxmlformats.org/drawingml/2006/table">
            <a:tbl>
              <a:tblPr>
                <a:gradFill rotWithShape="1">
                  <a:gsLst>
                    <a:gs pos="0">
                      <a:srgbClr val="BDCADD">
                        <a:satMod val="103000"/>
                        <a:lumMod val="102000"/>
                        <a:tint val="94000"/>
                      </a:srgbClr>
                    </a:gs>
                    <a:gs pos="50000">
                      <a:srgbClr val="BDCADD">
                        <a:satMod val="110000"/>
                        <a:lumMod val="100000"/>
                        <a:shade val="100000"/>
                      </a:srgbClr>
                    </a:gs>
                    <a:gs pos="100000">
                      <a:srgbClr val="BDCADD">
                        <a:lumMod val="99000"/>
                        <a:satMod val="120000"/>
                        <a:shade val="78000"/>
                      </a:srgbClr>
                    </a:gs>
                  </a:gsLst>
                  <a:lin ang="5400000" scaled="0"/>
                </a:gradFill>
                <a:effectLst>
                  <a:outerShdw blurRad="57150" dist="19050" dir="5400000" algn="ctr" rotWithShape="0">
                    <a:srgbClr val="000000">
                      <a:alpha val="63000"/>
                    </a:srgbClr>
                  </a:outerShdw>
                </a:effectLst>
                <a:tableStyleId>{5940675A-B579-460E-94D1-54222C63F5DA}</a:tableStyleId>
              </a:tblPr>
              <a:tblGrid>
                <a:gridCol w="1900555"/>
                <a:gridCol w="4565650"/>
                <a:gridCol w="1317625"/>
                <a:gridCol w="1276985"/>
              </a:tblGrid>
              <a:tr h="572770">
                <a:tc>
                  <a:txBody>
                    <a:bodyPr/>
                    <a:p>
                      <a:pPr algn="ctr" fontAlgn="ctr"/>
                      <a:r>
                        <a:rPr lang="zh-CN" altLang="en-US" sz="1200" b="1" u="none" strike="noStrike" dirty="0">
                          <a:solidFill>
                            <a:srgbClr val="000000"/>
                          </a:solidFill>
                          <a:effectLst/>
                          <a:latin typeface="Arial" panose="020B0604020202020204" pitchFamily="34" charset="0"/>
                        </a:rPr>
                        <a:t>Patent No</a:t>
                      </a:r>
                      <a:endParaRPr lang="zh-CN" altLang="en-US" sz="1200" b="1" u="none" strike="noStrike" dirty="0">
                        <a:solidFill>
                          <a:srgbClr val="000000"/>
                        </a:solidFill>
                        <a:effectLst/>
                        <a:latin typeface="Arial" panose="020B0604020202020204" pitchFamily="34" charset="0"/>
                      </a:endParaRPr>
                    </a:p>
                  </a:txBody>
                  <a:tcPr marL="5164" marR="5164" marT="5164" marB="0" anchor="ctr">
                    <a:lnL w="6350" cap="flat" cmpd="sng" algn="ctr">
                      <a:noFill/>
                      <a:prstDash val="solid"/>
                      <a:miter lim="800000"/>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1200" b="1" u="none" strike="noStrike" dirty="0">
                          <a:solidFill>
                            <a:srgbClr val="000000"/>
                          </a:solidFill>
                          <a:effectLst/>
                          <a:latin typeface="Arial" panose="020B0604020202020204" pitchFamily="34" charset="0"/>
                        </a:rPr>
                        <a:t>Patent name</a:t>
                      </a:r>
                      <a:endParaRPr lang="zh-CN" altLang="en-US" sz="1200" b="1" u="none" strike="noStrike" dirty="0">
                        <a:solidFill>
                          <a:srgbClr val="000000"/>
                        </a:solidFill>
                        <a:effectLst/>
                        <a:latin typeface="Arial" panose="020B0604020202020204" pitchFamily="34" charset="0"/>
                      </a:endParaRPr>
                    </a:p>
                  </a:txBody>
                  <a:tcPr marL="5164" marR="5164" marT="516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1200" b="1" u="none" strike="noStrike" dirty="0">
                          <a:solidFill>
                            <a:srgbClr val="000000"/>
                          </a:solidFill>
                          <a:effectLst/>
                          <a:latin typeface="Arial" panose="020B0604020202020204" pitchFamily="34" charset="0"/>
                        </a:rPr>
                        <a:t>Types</a:t>
                      </a:r>
                      <a:endParaRPr lang="zh-CN" altLang="en-US" sz="1200" b="1" u="none" strike="noStrike" dirty="0">
                        <a:solidFill>
                          <a:srgbClr val="000000"/>
                        </a:solidFill>
                        <a:effectLst/>
                        <a:latin typeface="Arial" panose="020B0604020202020204" pitchFamily="34" charset="0"/>
                      </a:endParaRPr>
                    </a:p>
                  </a:txBody>
                  <a:tcPr marL="5164" marR="5164" marT="516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1200" b="1" u="none" strike="noStrike" dirty="0">
                          <a:solidFill>
                            <a:srgbClr val="000000"/>
                          </a:solidFill>
                          <a:effectLst/>
                          <a:latin typeface="Arial" panose="020B0604020202020204" pitchFamily="34" charset="0"/>
                        </a:rPr>
                        <a:t>Legal Status</a:t>
                      </a:r>
                      <a:endParaRPr lang="zh-CN" altLang="en-US" sz="1200" b="1" u="none" strike="noStrike" dirty="0">
                        <a:solidFill>
                          <a:srgbClr val="000000"/>
                        </a:solidFill>
                        <a:effectLst/>
                        <a:latin typeface="Arial" panose="020B0604020202020204" pitchFamily="34" charset="0"/>
                      </a:endParaRPr>
                    </a:p>
                  </a:txBody>
                  <a:tcPr marL="5164" marR="5164" marT="5164" marB="0" anchor="ctr">
                    <a:lnL>
                      <a:noFill/>
                    </a:lnL>
                    <a:lnR w="6350" cap="flat" cmpd="sng" algn="ctr">
                      <a:noFill/>
                      <a:prstDash val="solid"/>
                      <a:miter lim="800000"/>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73405">
                <a:tc>
                  <a:txBody>
                    <a:bodyPr/>
                    <a:p>
                      <a:pPr algn="ctr" fontAlgn="ctr"/>
                      <a:r>
                        <a:rPr lang="en-US" altLang="zh-CN" sz="1200" u="none" strike="noStrike" dirty="0">
                          <a:solidFill>
                            <a:srgbClr val="000000"/>
                          </a:solidFill>
                          <a:effectLst/>
                          <a:latin typeface="Arial" panose="020B0604020202020204" pitchFamily="34" charset="0"/>
                        </a:rPr>
                        <a:t>201610964037.5</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A method for quantitative detection of a compound by strip and lateral immunochromatography</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p>
                      <a:pPr algn="ctr" fontAlgn="ctr"/>
                      <a:r>
                        <a:rPr lang="zh-CN" altLang="en-US" sz="1200" u="none" strike="noStrike" dirty="0">
                          <a:solidFill>
                            <a:srgbClr val="000000"/>
                          </a:solidFill>
                          <a:effectLst/>
                          <a:latin typeface="Arial" panose="020B0604020202020204" pitchFamily="34" charset="0"/>
                        </a:rPr>
                        <a:t>Patent for Invention</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c>
                  <a:txBody>
                    <a:bodyPr/>
                    <a:p>
                      <a:pPr algn="ctr" fontAlgn="ctr"/>
                      <a:r>
                        <a:rPr lang="zh-CN" altLang="en-US" sz="1200" u="none" strike="noStrike"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cap="flat" cmpd="sng" algn="ctr">
                      <a:solidFill>
                        <a:srgbClr val="000000"/>
                      </a:solidFill>
                      <a:prstDash val="solid"/>
                      <a:round/>
                      <a:headEnd type="none" w="med" len="med"/>
                      <a:tailEnd type="none" w="med" len="med"/>
                    </a:lnT>
                    <a:lnB w="12700">
                      <a:noFill/>
                      <a:prstDash val="solid"/>
                    </a:lnB>
                    <a:lnTlToBr w="12700" cmpd="sng">
                      <a:noFill/>
                      <a:prstDash val="solid"/>
                    </a:lnTlToBr>
                    <a:lnBlToTr w="12700" cmpd="sng">
                      <a:noFill/>
                      <a:prstDash val="solid"/>
                    </a:lnBlToTr>
                    <a:noFill/>
                  </a:tcPr>
                </a:tc>
              </a:tr>
              <a:tr h="791845">
                <a:tc>
                  <a:txBody>
                    <a:bodyPr/>
                    <a:p>
                      <a:pPr algn="ctr" fontAlgn="ctr"/>
                      <a:r>
                        <a:rPr lang="en-US" altLang="zh-CN" sz="1200" u="none" strike="noStrike" dirty="0">
                          <a:solidFill>
                            <a:srgbClr val="000000"/>
                          </a:solidFill>
                          <a:effectLst/>
                          <a:latin typeface="Arial" panose="020B0604020202020204" pitchFamily="34" charset="0"/>
                        </a:rPr>
                        <a:t>201611230329.2</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The invention relates to a nanometer multidirectional chromatography nucleic acid extraction solid phase medium and a preparation method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u="none" strike="noStrike" dirty="0">
                          <a:solidFill>
                            <a:srgbClr val="000000"/>
                          </a:solidFill>
                          <a:effectLst/>
                          <a:latin typeface="Arial" panose="020B0604020202020204" pitchFamily="34" charset="0"/>
                        </a:rPr>
                        <a:t>Patent for Invention</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572770">
                <a:tc>
                  <a:txBody>
                    <a:bodyPr/>
                    <a:p>
                      <a:pPr algn="ctr" fontAlgn="ctr"/>
                      <a:r>
                        <a:rPr lang="en-US" altLang="zh-CN" sz="1200" u="none" strike="noStrike" dirty="0">
                          <a:solidFill>
                            <a:srgbClr val="000000"/>
                          </a:solidFill>
                          <a:effectLst/>
                          <a:latin typeface="Arial" panose="020B0604020202020204" pitchFamily="34" charset="0"/>
                        </a:rPr>
                        <a:t>2018207488132</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A biological gene culture device</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en-US" altLang="zh-CN" sz="1200" u="none" strike="noStrike" dirty="0">
                          <a:solidFill>
                            <a:srgbClr val="000000"/>
                          </a:solidFill>
                          <a:effectLst/>
                          <a:latin typeface="Arial" panose="020B0604020202020204" pitchFamily="34" charset="0"/>
                        </a:rPr>
                        <a:t>P</a:t>
                      </a:r>
                      <a:r>
                        <a:rPr lang="zh-CN" altLang="en-US" sz="1200" u="none" strike="noStrike" dirty="0">
                          <a:solidFill>
                            <a:srgbClr val="000000"/>
                          </a:solidFill>
                          <a:effectLst/>
                          <a:latin typeface="Arial" panose="020B0604020202020204" pitchFamily="34" charset="0"/>
                        </a:rPr>
                        <a:t>atent for </a:t>
                      </a:r>
                      <a:r>
                        <a:rPr lang="en-US" altLang="zh-CN" sz="1200" u="none" strike="noStrike" dirty="0">
                          <a:solidFill>
                            <a:srgbClr val="000000"/>
                          </a:solidFill>
                          <a:effectLst/>
                          <a:latin typeface="Arial" panose="020B0604020202020204" pitchFamily="34" charset="0"/>
                        </a:rPr>
                        <a:t>U</a:t>
                      </a:r>
                      <a:r>
                        <a:rPr lang="zh-CN" altLang="en-US" sz="1200" u="none" strike="noStrike" dirty="0">
                          <a:solidFill>
                            <a:srgbClr val="000000"/>
                          </a:solidFill>
                          <a:effectLst/>
                          <a:latin typeface="Arial" panose="020B0604020202020204" pitchFamily="34" charset="0"/>
                        </a:rPr>
                        <a:t>tility </a:t>
                      </a:r>
                      <a:r>
                        <a:rPr lang="en-US" altLang="zh-CN" sz="1200" u="none" strike="noStrike" dirty="0">
                          <a:solidFill>
                            <a:srgbClr val="000000"/>
                          </a:solidFill>
                          <a:effectLst/>
                          <a:latin typeface="Arial" panose="020B0604020202020204" pitchFamily="34" charset="0"/>
                        </a:rPr>
                        <a:t>M</a:t>
                      </a:r>
                      <a:r>
                        <a:rPr lang="zh-CN" altLang="en-US" sz="1200" u="none" strike="noStrike" dirty="0">
                          <a:solidFill>
                            <a:srgbClr val="000000"/>
                          </a:solidFill>
                          <a:effectLst/>
                          <a:latin typeface="Arial" panose="020B0604020202020204" pitchFamily="34" charset="0"/>
                        </a:rPr>
                        <a:t>odels</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573405">
                <a:tc>
                  <a:txBody>
                    <a:bodyPr/>
                    <a:p>
                      <a:pPr algn="ctr" fontAlgn="ctr"/>
                      <a:r>
                        <a:rPr lang="en-US" altLang="zh-CN" sz="1200" u="none" strike="noStrike" dirty="0">
                          <a:solidFill>
                            <a:srgbClr val="000000"/>
                          </a:solidFill>
                          <a:effectLst/>
                          <a:latin typeface="Arial" panose="020B0604020202020204" pitchFamily="34" charset="0"/>
                        </a:rPr>
                        <a:t>2018207923232</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Carrying plate and gene sequencing device</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en-US" altLang="zh-CN" sz="1200" dirty="0">
                          <a:solidFill>
                            <a:srgbClr val="000000"/>
                          </a:solidFill>
                          <a:effectLst/>
                          <a:latin typeface="Arial" panose="020B0604020202020204" pitchFamily="34" charset="0"/>
                        </a:rPr>
                        <a:t>P</a:t>
                      </a:r>
                      <a:r>
                        <a:rPr lang="zh-CN" altLang="en-US" sz="1200" dirty="0">
                          <a:solidFill>
                            <a:srgbClr val="000000"/>
                          </a:solidFill>
                          <a:effectLst/>
                          <a:latin typeface="Arial" panose="020B0604020202020204" pitchFamily="34" charset="0"/>
                        </a:rPr>
                        <a:t>atent for </a:t>
                      </a:r>
                      <a:r>
                        <a:rPr lang="en-US" altLang="zh-CN" sz="1200" dirty="0">
                          <a:solidFill>
                            <a:srgbClr val="000000"/>
                          </a:solidFill>
                          <a:effectLst/>
                          <a:latin typeface="Arial" panose="020B0604020202020204" pitchFamily="34" charset="0"/>
                        </a:rPr>
                        <a:t>U</a:t>
                      </a:r>
                      <a:r>
                        <a:rPr lang="zh-CN" altLang="en-US" sz="1200" dirty="0">
                          <a:solidFill>
                            <a:srgbClr val="000000"/>
                          </a:solidFill>
                          <a:effectLst/>
                          <a:latin typeface="Arial" panose="020B0604020202020204" pitchFamily="34" charset="0"/>
                        </a:rPr>
                        <a:t>tility </a:t>
                      </a:r>
                      <a:r>
                        <a:rPr lang="en-US" altLang="zh-CN" sz="1200" dirty="0">
                          <a:solidFill>
                            <a:srgbClr val="000000"/>
                          </a:solidFill>
                          <a:effectLst/>
                          <a:latin typeface="Arial" panose="020B0604020202020204" pitchFamily="34" charset="0"/>
                        </a:rPr>
                        <a:t>M</a:t>
                      </a:r>
                      <a:r>
                        <a:rPr lang="zh-CN" altLang="en-US" sz="1200" dirty="0">
                          <a:solidFill>
                            <a:srgbClr val="000000"/>
                          </a:solidFill>
                          <a:effectLst/>
                          <a:latin typeface="Arial" panose="020B0604020202020204" pitchFamily="34" charset="0"/>
                        </a:rPr>
                        <a:t>odels</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573405">
                <a:tc>
                  <a:txBody>
                    <a:bodyPr/>
                    <a:p>
                      <a:pPr algn="ctr" fontAlgn="ctr"/>
                      <a:r>
                        <a:rPr lang="en-US" altLang="zh-CN" sz="1200" u="none" strike="noStrike" dirty="0">
                          <a:solidFill>
                            <a:srgbClr val="000000"/>
                          </a:solidFill>
                          <a:effectLst/>
                          <a:latin typeface="Arial" panose="020B0604020202020204" pitchFamily="34" charset="0"/>
                        </a:rPr>
                        <a:t>2018208306659</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Carrier turntable structure</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en-US" altLang="zh-CN" sz="1200" dirty="0">
                          <a:solidFill>
                            <a:srgbClr val="000000"/>
                          </a:solidFill>
                          <a:effectLst/>
                          <a:latin typeface="Arial" panose="020B0604020202020204" pitchFamily="34" charset="0"/>
                        </a:rPr>
                        <a:t>P</a:t>
                      </a:r>
                      <a:r>
                        <a:rPr lang="zh-CN" altLang="en-US" sz="1200" dirty="0">
                          <a:solidFill>
                            <a:srgbClr val="000000"/>
                          </a:solidFill>
                          <a:effectLst/>
                          <a:latin typeface="Arial" panose="020B0604020202020204" pitchFamily="34" charset="0"/>
                        </a:rPr>
                        <a:t>atent for </a:t>
                      </a:r>
                      <a:r>
                        <a:rPr lang="en-US" altLang="zh-CN" sz="1200" dirty="0">
                          <a:solidFill>
                            <a:srgbClr val="000000"/>
                          </a:solidFill>
                          <a:effectLst/>
                          <a:latin typeface="Arial" panose="020B0604020202020204" pitchFamily="34" charset="0"/>
                        </a:rPr>
                        <a:t>U</a:t>
                      </a:r>
                      <a:r>
                        <a:rPr lang="zh-CN" altLang="en-US" sz="1200" dirty="0">
                          <a:solidFill>
                            <a:srgbClr val="000000"/>
                          </a:solidFill>
                          <a:effectLst/>
                          <a:latin typeface="Arial" panose="020B0604020202020204" pitchFamily="34" charset="0"/>
                        </a:rPr>
                        <a:t>tility </a:t>
                      </a:r>
                      <a:r>
                        <a:rPr lang="en-US" altLang="zh-CN" sz="1200" dirty="0">
                          <a:solidFill>
                            <a:srgbClr val="000000"/>
                          </a:solidFill>
                          <a:effectLst/>
                          <a:latin typeface="Arial" panose="020B0604020202020204" pitchFamily="34" charset="0"/>
                        </a:rPr>
                        <a:t>M</a:t>
                      </a:r>
                      <a:r>
                        <a:rPr lang="zh-CN" altLang="en-US" sz="1200" dirty="0">
                          <a:solidFill>
                            <a:srgbClr val="000000"/>
                          </a:solidFill>
                          <a:effectLst/>
                          <a:latin typeface="Arial" panose="020B0604020202020204" pitchFamily="34" charset="0"/>
                        </a:rPr>
                        <a:t>odels</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2700">
                      <a:noFill/>
                      <a:prstDash val="soli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2700">
                      <a:noFill/>
                      <a:prstDash val="solid"/>
                    </a:lnB>
                    <a:lnTlToBr w="12700" cmpd="sng">
                      <a:noFill/>
                      <a:prstDash val="solid"/>
                    </a:lnTlToBr>
                    <a:lnBlToTr w="12700" cmpd="sng">
                      <a:noFill/>
                      <a:prstDash val="solid"/>
                    </a:lnBlToTr>
                    <a:noFill/>
                  </a:tcPr>
                </a:tc>
              </a:tr>
              <a:tr h="572770">
                <a:tc>
                  <a:txBody>
                    <a:bodyPr/>
                    <a:p>
                      <a:pPr algn="ctr" fontAlgn="ctr"/>
                      <a:r>
                        <a:rPr lang="en-US" altLang="zh-CN" sz="1200" u="none" strike="noStrike" dirty="0">
                          <a:solidFill>
                            <a:srgbClr val="000000"/>
                          </a:solidFill>
                          <a:effectLst/>
                          <a:latin typeface="Arial" panose="020B0604020202020204" pitchFamily="34" charset="0"/>
                        </a:rPr>
                        <a:t>2018208536294</a:t>
                      </a:r>
                      <a:endParaRPr lang="en-US" altLang="zh-CN" sz="1200" u="none" strike="noStrike" dirty="0">
                        <a:solidFill>
                          <a:srgbClr val="000000"/>
                        </a:solidFill>
                        <a:effectLst/>
                        <a:latin typeface="Arial" panose="020B0604020202020204" pitchFamily="34" charset="0"/>
                      </a:endParaRPr>
                    </a:p>
                  </a:txBody>
                  <a:tcPr marL="4763" marR="4763" marT="4763" marB="0" anchor="ctr">
                    <a:lnL w="6350" cap="flat" cmpd="sng" algn="ctr">
                      <a:noFill/>
                      <a:prstDash val="solid"/>
                      <a:miter lim="800000"/>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l" fontAlgn="ctr"/>
                      <a:r>
                        <a:rPr lang="zh-CN" altLang="en-US" sz="1200" u="none" strike="noStrike" dirty="0">
                          <a:solidFill>
                            <a:srgbClr val="000000"/>
                          </a:solidFill>
                          <a:effectLst/>
                          <a:latin typeface="Arial" panose="020B0604020202020204" pitchFamily="34" charset="0"/>
                        </a:rPr>
                        <a:t>Gene sequencing unit</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en-US" altLang="zh-CN" sz="1200" dirty="0">
                          <a:solidFill>
                            <a:srgbClr val="000000"/>
                          </a:solidFill>
                          <a:effectLst/>
                          <a:latin typeface="Arial" panose="020B0604020202020204" pitchFamily="34" charset="0"/>
                        </a:rPr>
                        <a:t>P</a:t>
                      </a:r>
                      <a:r>
                        <a:rPr lang="zh-CN" altLang="en-US" sz="1200" dirty="0">
                          <a:solidFill>
                            <a:srgbClr val="000000"/>
                          </a:solidFill>
                          <a:effectLst/>
                          <a:latin typeface="Arial" panose="020B0604020202020204" pitchFamily="34" charset="0"/>
                        </a:rPr>
                        <a:t>atent for </a:t>
                      </a:r>
                      <a:r>
                        <a:rPr lang="en-US" altLang="zh-CN" sz="1200" dirty="0">
                          <a:solidFill>
                            <a:srgbClr val="000000"/>
                          </a:solidFill>
                          <a:effectLst/>
                          <a:latin typeface="Arial" panose="020B0604020202020204" pitchFamily="34" charset="0"/>
                        </a:rPr>
                        <a:t>U</a:t>
                      </a:r>
                      <a:r>
                        <a:rPr lang="zh-CN" altLang="en-US" sz="1200" dirty="0">
                          <a:solidFill>
                            <a:srgbClr val="000000"/>
                          </a:solidFill>
                          <a:effectLst/>
                          <a:latin typeface="Arial" panose="020B0604020202020204" pitchFamily="34" charset="0"/>
                        </a:rPr>
                        <a:t>tility </a:t>
                      </a:r>
                      <a:r>
                        <a:rPr lang="en-US" altLang="zh-CN" sz="1200" dirty="0">
                          <a:solidFill>
                            <a:srgbClr val="000000"/>
                          </a:solidFill>
                          <a:effectLst/>
                          <a:latin typeface="Arial" panose="020B0604020202020204" pitchFamily="34" charset="0"/>
                        </a:rPr>
                        <a:t>M</a:t>
                      </a:r>
                      <a:r>
                        <a:rPr lang="zh-CN" altLang="en-US" sz="1200" dirty="0">
                          <a:solidFill>
                            <a:srgbClr val="000000"/>
                          </a:solidFill>
                          <a:effectLst/>
                          <a:latin typeface="Arial" panose="020B0604020202020204" pitchFamily="34" charset="0"/>
                        </a:rPr>
                        <a:t>odels</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a:noFill/>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fontAlgn="ctr"/>
                      <a:r>
                        <a:rPr lang="zh-CN" altLang="en-US" sz="1200" dirty="0">
                          <a:solidFill>
                            <a:srgbClr val="000000"/>
                          </a:solidFill>
                          <a:effectLst/>
                          <a:latin typeface="Arial" panose="020B0604020202020204" pitchFamily="34" charset="0"/>
                        </a:rPr>
                        <a:t>Authorized</a:t>
                      </a:r>
                      <a:endParaRPr lang="zh-CN" altLang="en-US" sz="1200" u="none" strike="noStrike" dirty="0">
                        <a:solidFill>
                          <a:srgbClr val="000000"/>
                        </a:solidFill>
                        <a:effectLst/>
                        <a:latin typeface="Arial" panose="020B0604020202020204" pitchFamily="34" charset="0"/>
                      </a:endParaRPr>
                    </a:p>
                  </a:txBody>
                  <a:tcPr marL="4763" marR="4763" marT="4763" marB="0" anchor="ctr">
                    <a:lnL>
                      <a:noFill/>
                    </a:lnL>
                    <a:lnR w="6350" cap="flat" cmpd="sng" algn="ctr">
                      <a:noFill/>
                      <a:prstDash val="solid"/>
                      <a:miter lim="800000"/>
                    </a:lnR>
                    <a:lnT w="12700">
                      <a:noFill/>
                      <a:prstDash val="soli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64895" y="547370"/>
            <a:ext cx="9269095" cy="1198880"/>
          </a:xfrm>
          <a:prstGeom prst="rect">
            <a:avLst/>
          </a:prstGeom>
          <a:noFill/>
        </p:spPr>
        <p:txBody>
          <a:bodyPr wrap="square" rtlCol="0">
            <a:spAutoFit/>
          </a:bodyPr>
          <a:p>
            <a:pPr indent="0" eaLnBrk="1" hangingPunct="1">
              <a:lnSpc>
                <a:spcPct val="150000"/>
              </a:lnSpc>
              <a:buFont typeface="Wingdings" panose="05000000000000000000" pitchFamily="2" charset="2"/>
              <a:buNone/>
            </a:pPr>
            <a:r>
              <a:rPr lang="zh-CN" altLang="en-US" b="1">
                <a:latin typeface="思源黑体 CN Normal" panose="020B0400000000000000" charset="-122"/>
                <a:ea typeface="思源黑体 CN Normal" panose="020B0400000000000000" charset="-122"/>
                <a:sym typeface="+mn-ea"/>
              </a:rPr>
              <a:t>Six products have obtained European Union qualification certification（CE）</a:t>
            </a:r>
            <a:endParaRPr lang="zh-CN" altLang="en-US" b="1">
              <a:latin typeface="思源黑体 CN Normal" panose="020B0400000000000000" charset="-122"/>
              <a:ea typeface="思源黑体 CN Normal" panose="020B0400000000000000" charset="-122"/>
            </a:endParaRPr>
          </a:p>
          <a:p>
            <a:pPr indent="0" eaLnBrk="1" hangingPunct="1">
              <a:lnSpc>
                <a:spcPct val="150000"/>
              </a:lnSpc>
              <a:buFont typeface="Wingdings" panose="05000000000000000000" pitchFamily="2" charset="2"/>
              <a:buNone/>
            </a:pPr>
            <a:r>
              <a:rPr lang="zh-CN" altLang="en-US" b="1">
                <a:latin typeface="思源黑体 CN Normal" panose="020B0400000000000000" charset="-122"/>
                <a:ea typeface="思源黑体 CN Normal" panose="020B0400000000000000" charset="-122"/>
                <a:sym typeface="+mn-ea"/>
              </a:rPr>
              <a:t>Colorectal cancer test has received free sale certificate in five countries</a:t>
            </a:r>
            <a:endParaRPr lang="zh-CN" altLang="en-US" b="1">
              <a:latin typeface="思源黑体 CN Normal" panose="020B0400000000000000" charset="-122"/>
              <a:ea typeface="思源黑体 CN Normal" panose="020B0400000000000000" charset="-122"/>
            </a:endParaRPr>
          </a:p>
          <a:p>
            <a:endParaRPr lang="zh-CN" altLang="en-US"/>
          </a:p>
        </p:txBody>
      </p:sp>
      <p:pic>
        <p:nvPicPr>
          <p:cNvPr id="15374"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4895" y="1900555"/>
            <a:ext cx="5302250" cy="40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rotWithShape="1">
          <a:blip r:embed="rId2"/>
          <a:srcRect/>
          <a:stretch>
            <a:fillRect/>
          </a:stretch>
        </p:blipFill>
        <p:spPr>
          <a:xfrm>
            <a:off x="6525260" y="1829435"/>
            <a:ext cx="1673225" cy="2353310"/>
          </a:xfrm>
          <a:prstGeom prst="rect">
            <a:avLst/>
          </a:prstGeom>
          <a:ln>
            <a:solidFill>
              <a:schemeClr val="accent3">
                <a:lumMod val="40000"/>
                <a:lumOff val="60000"/>
              </a:schemeClr>
            </a:solidFill>
          </a:ln>
        </p:spPr>
      </p:pic>
      <p:pic>
        <p:nvPicPr>
          <p:cNvPr id="7" name="图片 6"/>
          <p:cNvPicPr>
            <a:picLocks noChangeAspect="1"/>
          </p:cNvPicPr>
          <p:nvPr/>
        </p:nvPicPr>
        <p:blipFill rotWithShape="1">
          <a:blip r:embed="rId3"/>
          <a:srcRect/>
          <a:stretch>
            <a:fillRect/>
          </a:stretch>
        </p:blipFill>
        <p:spPr>
          <a:xfrm>
            <a:off x="7076440" y="2172335"/>
            <a:ext cx="1699260" cy="2440940"/>
          </a:xfrm>
          <a:prstGeom prst="rect">
            <a:avLst/>
          </a:prstGeom>
          <a:ln>
            <a:solidFill>
              <a:schemeClr val="accent3">
                <a:lumMod val="40000"/>
                <a:lumOff val="60000"/>
              </a:schemeClr>
            </a:solidFill>
          </a:ln>
        </p:spPr>
      </p:pic>
      <p:pic>
        <p:nvPicPr>
          <p:cNvPr id="8" name="图片 7"/>
          <p:cNvPicPr>
            <a:picLocks noChangeAspect="1"/>
          </p:cNvPicPr>
          <p:nvPr/>
        </p:nvPicPr>
        <p:blipFill rotWithShape="1">
          <a:blip r:embed="rId4"/>
          <a:srcRect/>
          <a:stretch>
            <a:fillRect/>
          </a:stretch>
        </p:blipFill>
        <p:spPr>
          <a:xfrm>
            <a:off x="7507605" y="2465705"/>
            <a:ext cx="1814830" cy="2534920"/>
          </a:xfrm>
          <a:prstGeom prst="rect">
            <a:avLst/>
          </a:prstGeom>
          <a:ln>
            <a:solidFill>
              <a:schemeClr val="accent3">
                <a:lumMod val="40000"/>
                <a:lumOff val="60000"/>
              </a:schemeClr>
            </a:solidFill>
          </a:ln>
        </p:spPr>
      </p:pic>
      <p:pic>
        <p:nvPicPr>
          <p:cNvPr id="9" name="图片 8"/>
          <p:cNvPicPr>
            <a:picLocks noChangeAspect="1"/>
          </p:cNvPicPr>
          <p:nvPr/>
        </p:nvPicPr>
        <p:blipFill rotWithShape="1">
          <a:blip r:embed="rId5"/>
          <a:srcRect/>
          <a:stretch>
            <a:fillRect/>
          </a:stretch>
        </p:blipFill>
        <p:spPr>
          <a:xfrm>
            <a:off x="7929245" y="2863850"/>
            <a:ext cx="1811655" cy="2588895"/>
          </a:xfrm>
          <a:prstGeom prst="rect">
            <a:avLst/>
          </a:prstGeom>
          <a:ln>
            <a:solidFill>
              <a:schemeClr val="accent3">
                <a:lumMod val="40000"/>
                <a:lumOff val="60000"/>
              </a:schemeClr>
            </a:solidFill>
          </a:ln>
        </p:spPr>
      </p:pic>
      <p:pic>
        <p:nvPicPr>
          <p:cNvPr id="10" name="图片 9"/>
          <p:cNvPicPr>
            <a:picLocks noChangeAspect="1"/>
          </p:cNvPicPr>
          <p:nvPr/>
        </p:nvPicPr>
        <p:blipFill rotWithShape="1">
          <a:blip r:embed="rId6"/>
          <a:srcRect/>
          <a:stretch>
            <a:fillRect/>
          </a:stretch>
        </p:blipFill>
        <p:spPr>
          <a:xfrm>
            <a:off x="8397875" y="3157220"/>
            <a:ext cx="1795145" cy="2618105"/>
          </a:xfrm>
          <a:prstGeom prst="rect">
            <a:avLst/>
          </a:prstGeom>
          <a:ln>
            <a:solidFill>
              <a:schemeClr val="accent3">
                <a:lumMod val="40000"/>
                <a:lumOff val="60000"/>
              </a:schemeClr>
            </a:solidFill>
          </a:ln>
        </p:spPr>
      </p:pic>
      <p:pic>
        <p:nvPicPr>
          <p:cNvPr id="4" name="图片 3"/>
          <p:cNvPicPr>
            <a:picLocks noChangeAspect="1"/>
          </p:cNvPicPr>
          <p:nvPr/>
        </p:nvPicPr>
        <p:blipFill rotWithShape="1">
          <a:blip r:embed="rId7">
            <a:extLst>
              <a:ext uri="{28A0092B-C50C-407E-A947-70E740481C1C}">
                <a14:useLocalDpi xmlns:a14="http://schemas.microsoft.com/office/drawing/2010/main" val="0"/>
              </a:ext>
            </a:extLst>
          </a:blip>
          <a:srcRect l="9020" t="26139" r="89739" b="3804"/>
          <a:stretch>
            <a:fillRect/>
          </a:stretch>
        </p:blipFill>
        <p:spPr>
          <a:xfrm rot="5400000">
            <a:off x="5880100" y="572135"/>
            <a:ext cx="431800" cy="12192000"/>
          </a:xfrm>
          <a:prstGeom prst="rect">
            <a:avLst/>
          </a:prstGeom>
        </p:spPr>
      </p:pic>
      <p:sp>
        <p:nvSpPr>
          <p:cNvPr id="11" name="文本框 10"/>
          <p:cNvSpPr txBox="1"/>
          <p:nvPr/>
        </p:nvSpPr>
        <p:spPr>
          <a:xfrm>
            <a:off x="7586345" y="1492250"/>
            <a:ext cx="679450" cy="254000"/>
          </a:xfrm>
          <a:prstGeom prst="rect">
            <a:avLst/>
          </a:prstGeom>
          <a:noFill/>
        </p:spPr>
        <p:txBody>
          <a:bodyPr wrap="none">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Vietnam</a:t>
            </a:r>
            <a:endParaRPr lang="zh-CN" altLang="en-US" sz="1050" dirty="0">
              <a:solidFill>
                <a:schemeClr val="accent1">
                  <a:lumMod val="75000"/>
                </a:schemeClr>
              </a:solidFill>
              <a:latin typeface="+mn-lt"/>
              <a:ea typeface="微软雅黑" panose="020B0503020204020204" pitchFamily="34" charset="-122"/>
              <a:cs typeface="+mn-cs"/>
            </a:endParaRPr>
          </a:p>
        </p:txBody>
      </p:sp>
      <p:sp>
        <p:nvSpPr>
          <p:cNvPr id="12" name="文本框 11"/>
          <p:cNvSpPr txBox="1"/>
          <p:nvPr/>
        </p:nvSpPr>
        <p:spPr>
          <a:xfrm>
            <a:off x="8283575" y="1829435"/>
            <a:ext cx="831850" cy="263525"/>
          </a:xfrm>
          <a:prstGeom prst="rect">
            <a:avLst/>
          </a:prstGeom>
          <a:noFill/>
        </p:spPr>
        <p:txBody>
          <a:bodyPr wrap="none">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Singapore</a:t>
            </a:r>
            <a:endParaRPr lang="zh-CN" altLang="en-US" sz="1050" dirty="0">
              <a:solidFill>
                <a:schemeClr val="accent1">
                  <a:lumMod val="75000"/>
                </a:schemeClr>
              </a:solidFill>
              <a:latin typeface="+mn-lt"/>
              <a:ea typeface="微软雅黑" panose="020B0503020204020204" pitchFamily="34" charset="-122"/>
              <a:cs typeface="+mn-cs"/>
            </a:endParaRPr>
          </a:p>
        </p:txBody>
      </p:sp>
      <p:sp>
        <p:nvSpPr>
          <p:cNvPr id="13" name="文本框 12"/>
          <p:cNvSpPr txBox="1"/>
          <p:nvPr/>
        </p:nvSpPr>
        <p:spPr>
          <a:xfrm>
            <a:off x="8873808" y="2172335"/>
            <a:ext cx="842962" cy="263525"/>
          </a:xfrm>
          <a:prstGeom prst="rect">
            <a:avLst/>
          </a:prstGeom>
          <a:noFill/>
        </p:spPr>
        <p:txBody>
          <a:bodyPr>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Malaysia</a:t>
            </a:r>
            <a:endParaRPr lang="zh-CN" altLang="en-US" sz="1050" dirty="0">
              <a:solidFill>
                <a:schemeClr val="accent1">
                  <a:lumMod val="75000"/>
                </a:schemeClr>
              </a:solidFill>
              <a:latin typeface="+mn-lt"/>
              <a:ea typeface="微软雅黑" panose="020B0503020204020204" pitchFamily="34" charset="-122"/>
              <a:cs typeface="+mn-cs"/>
            </a:endParaRPr>
          </a:p>
        </p:txBody>
      </p:sp>
      <p:sp>
        <p:nvSpPr>
          <p:cNvPr id="14" name="文本框 13"/>
          <p:cNvSpPr txBox="1"/>
          <p:nvPr/>
        </p:nvSpPr>
        <p:spPr>
          <a:xfrm>
            <a:off x="9443720" y="2518410"/>
            <a:ext cx="749300" cy="263525"/>
          </a:xfrm>
          <a:prstGeom prst="rect">
            <a:avLst/>
          </a:prstGeom>
          <a:noFill/>
        </p:spPr>
        <p:txBody>
          <a:bodyPr>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Thailand</a:t>
            </a:r>
            <a:endParaRPr lang="zh-CN" altLang="en-US" sz="1050" dirty="0">
              <a:solidFill>
                <a:schemeClr val="accent1">
                  <a:lumMod val="75000"/>
                </a:schemeClr>
              </a:solidFill>
              <a:latin typeface="+mn-lt"/>
              <a:ea typeface="微软雅黑" panose="020B0503020204020204" pitchFamily="34" charset="-122"/>
              <a:cs typeface="+mn-cs"/>
            </a:endParaRPr>
          </a:p>
        </p:txBody>
      </p:sp>
      <p:sp>
        <p:nvSpPr>
          <p:cNvPr id="15" name="文本框 14"/>
          <p:cNvSpPr txBox="1"/>
          <p:nvPr/>
        </p:nvSpPr>
        <p:spPr>
          <a:xfrm>
            <a:off x="10020300" y="2863850"/>
            <a:ext cx="477838" cy="254000"/>
          </a:xfrm>
          <a:prstGeom prst="rect">
            <a:avLst/>
          </a:prstGeom>
          <a:noFill/>
        </p:spPr>
        <p:txBody>
          <a:bodyPr wrap="none">
            <a:spAutoFit/>
          </a:bodyPr>
          <a:p>
            <a:pPr fontAlgn="auto">
              <a:spcBef>
                <a:spcPts val="0"/>
              </a:spcBef>
              <a:spcAft>
                <a:spcPts val="0"/>
              </a:spcAft>
              <a:buFontTx/>
              <a:buNone/>
              <a:defRPr/>
            </a:pPr>
            <a:r>
              <a:rPr lang="zh-CN" altLang="en-US" sz="1050" dirty="0">
                <a:solidFill>
                  <a:schemeClr val="accent1">
                    <a:lumMod val="75000"/>
                  </a:schemeClr>
                </a:solidFill>
                <a:latin typeface="+mn-lt"/>
                <a:ea typeface="微软雅黑" panose="020B0503020204020204" pitchFamily="34" charset="-122"/>
                <a:cs typeface="+mn-cs"/>
              </a:rPr>
              <a:t>India</a:t>
            </a:r>
            <a:endParaRPr lang="zh-CN" altLang="en-US" sz="1050" dirty="0">
              <a:solidFill>
                <a:schemeClr val="accent1">
                  <a:lumMod val="75000"/>
                </a:schemeClr>
              </a:solidFill>
              <a:latin typeface="+mn-lt"/>
              <a:ea typeface="微软雅黑" panose="020B0503020204020204" pitchFamily="34" charset="-122"/>
              <a:cs typeface="+mn-cs"/>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PLACING_PICTURE_USER_VIEWPORT" val="{&quot;height&quot;:19200,&quot;width&quot;:10800.003149606298}"/>
</p:tagLst>
</file>

<file path=ppt/tags/tag66.xml><?xml version="1.0" encoding="utf-8"?>
<p:tagLst xmlns:p="http://schemas.openxmlformats.org/presentationml/2006/main">
  <p:tag name="KSO_WM_UNIT_PLACING_PICTURE_USER_VIEWPORT" val="{&quot;height&quot;:4581,&quot;width&quot;:6486}"/>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UNIT_PLACING_PICTURE_USER_VIEWPORT" val="{&quot;height&quot;:19200,&quot;width&quot;:10800.003149606298}"/>
</p:tagLst>
</file>

<file path=ppt/tags/tag69.xml><?xml version="1.0" encoding="utf-8"?>
<p:tagLst xmlns:p="http://schemas.openxmlformats.org/presentationml/2006/main">
  <p:tag name="KSO_WM_UNIT_PLACING_PICTURE_USER_VIEWPORT" val="{&quot;height&quot;:9108,&quot;width&quot;:667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TABLE_BEAUTIFY" val="smartTable{3300fd36-2099-425e-bde4-1ffd3354d769}"/>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TABLE_BEAUTIFY" val="smartTable{7eb81129-8d03-45b9-b46d-d8a88bdb612e}"/>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e9a3b8e1-98a5-460d-9364-e6a12905172c}"/>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UNIT_TABLE_BEAUTIFY" val="smartTable{2db18b4d-460c-49b2-8039-a4a18df8d5f4}"/>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UNIT_TABLE_BEAUTIFY" val="smartTable{40181f9f-1337-4d3b-8304-a99430228405}"/>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UNIT_TABLE_BEAUTIFY" val="smartTable{f317c07e-cc11-47d7-8526-68583f157c04}"/>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UNIT_TABLE_BEAUTIFY" val="smartTable{8bb31551-6022-4e2e-868b-c908293a05c6}"/>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REFSHAPE" val="809289196"/>
  <p:tag name="KSO_WM_UNIT_PLACING_PICTURE_USER_VIEWPORT" val="{&quot;height&quot;:8514,&quot;width&quot;:9186}"/>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15554</Words>
  <Application>WPS 演示</Application>
  <PresentationFormat>宽屏</PresentationFormat>
  <Paragraphs>567</Paragraphs>
  <Slides>28</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Arial</vt:lpstr>
      <vt:lpstr>宋体</vt:lpstr>
      <vt:lpstr>Wingdings</vt:lpstr>
      <vt:lpstr>微软雅黑</vt:lpstr>
      <vt:lpstr>思源黑体 CN Normal</vt:lpstr>
      <vt:lpstr>Arial Unicode MS</vt:lpstr>
      <vt:lpstr>Wingdings</vt:lpstr>
      <vt:lpstr>Malgun Gothic</vt:lpstr>
      <vt:lpstr>Arial</vt:lpstr>
      <vt:lpstr>华文中宋</vt:lpstr>
      <vt:lpstr>Arial Black</vt:lpstr>
      <vt:lpstr>华文彩云</vt:lpstr>
      <vt:lpstr>Times New Roman</vt:lpstr>
      <vt:lpstr>Office 主题​​</vt:lpstr>
      <vt:lpstr>Hymon SARS-CoV-2 Test Kit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Fast and Easy Single-Tube, Sample-to-Result RNA Test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Mia</cp:lastModifiedBy>
  <cp:revision>124</cp:revision>
  <dcterms:created xsi:type="dcterms:W3CDTF">2019-06-19T02:08:00Z</dcterms:created>
  <dcterms:modified xsi:type="dcterms:W3CDTF">2020-04-29T07:52:19Z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